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4" r:id="rId3"/>
    <p:sldId id="732" r:id="rId5"/>
    <p:sldId id="634" r:id="rId6"/>
    <p:sldId id="470" r:id="rId7"/>
    <p:sldId id="636" r:id="rId8"/>
    <p:sldId id="325" r:id="rId9"/>
    <p:sldId id="471" r:id="rId10"/>
    <p:sldId id="472" r:id="rId11"/>
    <p:sldId id="371" r:id="rId12"/>
    <p:sldId id="551" r:id="rId13"/>
    <p:sldId id="473" r:id="rId14"/>
    <p:sldId id="552" r:id="rId15"/>
    <p:sldId id="372" r:id="rId16"/>
    <p:sldId id="373" r:id="rId17"/>
    <p:sldId id="375" r:id="rId18"/>
    <p:sldId id="553" r:id="rId19"/>
    <p:sldId id="376" r:id="rId20"/>
    <p:sldId id="474" r:id="rId21"/>
    <p:sldId id="554" r:id="rId22"/>
    <p:sldId id="378" r:id="rId23"/>
    <p:sldId id="555" r:id="rId24"/>
    <p:sldId id="556" r:id="rId25"/>
    <p:sldId id="404" r:id="rId26"/>
    <p:sldId id="475" r:id="rId27"/>
    <p:sldId id="379" r:id="rId28"/>
    <p:sldId id="380" r:id="rId29"/>
    <p:sldId id="476" r:id="rId30"/>
    <p:sldId id="477" r:id="rId31"/>
    <p:sldId id="405" r:id="rId32"/>
    <p:sldId id="478" r:id="rId33"/>
    <p:sldId id="406" r:id="rId34"/>
    <p:sldId id="479" r:id="rId35"/>
    <p:sldId id="407" r:id="rId36"/>
    <p:sldId id="277" r:id="rId37"/>
    <p:sldId id="408" r:id="rId38"/>
    <p:sldId id="409" r:id="rId39"/>
    <p:sldId id="410" r:id="rId40"/>
    <p:sldId id="420" r:id="rId41"/>
    <p:sldId id="480" r:id="rId42"/>
    <p:sldId id="481" r:id="rId43"/>
    <p:sldId id="421" r:id="rId44"/>
    <p:sldId id="482" r:id="rId45"/>
    <p:sldId id="422" r:id="rId46"/>
    <p:sldId id="483" r:id="rId47"/>
    <p:sldId id="423" r:id="rId48"/>
    <p:sldId id="484" r:id="rId49"/>
    <p:sldId id="424" r:id="rId50"/>
    <p:sldId id="485" r:id="rId51"/>
    <p:sldId id="425" r:id="rId52"/>
    <p:sldId id="426" r:id="rId53"/>
    <p:sldId id="427" r:id="rId54"/>
    <p:sldId id="557" r:id="rId55"/>
    <p:sldId id="428" r:id="rId56"/>
    <p:sldId id="430" r:id="rId57"/>
    <p:sldId id="431" r:id="rId58"/>
    <p:sldId id="432" r:id="rId59"/>
    <p:sldId id="558" r:id="rId60"/>
    <p:sldId id="433" r:id="rId61"/>
    <p:sldId id="434" r:id="rId62"/>
    <p:sldId id="436" r:id="rId63"/>
    <p:sldId id="637" r:id="rId64"/>
    <p:sldId id="437" r:id="rId65"/>
    <p:sldId id="638" r:id="rId66"/>
    <p:sldId id="438" r:id="rId67"/>
    <p:sldId id="439" r:id="rId68"/>
    <p:sldId id="639" r:id="rId69"/>
    <p:sldId id="440" r:id="rId70"/>
    <p:sldId id="640" r:id="rId71"/>
    <p:sldId id="441" r:id="rId72"/>
    <p:sldId id="641" r:id="rId73"/>
    <p:sldId id="442" r:id="rId74"/>
    <p:sldId id="443" r:id="rId75"/>
    <p:sldId id="444" r:id="rId76"/>
    <p:sldId id="642" r:id="rId77"/>
    <p:sldId id="445" r:id="rId78"/>
    <p:sldId id="446" r:id="rId79"/>
    <p:sldId id="447" r:id="rId80"/>
    <p:sldId id="448" r:id="rId81"/>
    <p:sldId id="449" r:id="rId82"/>
    <p:sldId id="450" r:id="rId83"/>
    <p:sldId id="451" r:id="rId84"/>
    <p:sldId id="643" r:id="rId85"/>
    <p:sldId id="452" r:id="rId86"/>
    <p:sldId id="644" r:id="rId87"/>
    <p:sldId id="453" r:id="rId88"/>
    <p:sldId id="454" r:id="rId89"/>
    <p:sldId id="455" r:id="rId90"/>
    <p:sldId id="465" r:id="rId91"/>
    <p:sldId id="456" r:id="rId92"/>
    <p:sldId id="466" r:id="rId93"/>
    <p:sldId id="457" r:id="rId94"/>
    <p:sldId id="467" r:id="rId95"/>
    <p:sldId id="468" r:id="rId96"/>
    <p:sldId id="458" r:id="rId97"/>
    <p:sldId id="459" r:id="rId98"/>
    <p:sldId id="469" r:id="rId99"/>
    <p:sldId id="460" r:id="rId100"/>
    <p:sldId id="461" r:id="rId101"/>
    <p:sldId id="463" r:id="rId102"/>
    <p:sldId id="267" r:id="rId10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44" autoAdjust="0"/>
    <p:restoredTop sz="94660"/>
  </p:normalViewPr>
  <p:slideViewPr>
    <p:cSldViewPr>
      <p:cViewPr varScale="1">
        <p:scale>
          <a:sx n="63" d="100"/>
          <a:sy n="63" d="100"/>
        </p:scale>
        <p:origin x="760" y="64"/>
      </p:cViewPr>
      <p:guideLst>
        <p:guide orient="horz" pos="2245"/>
        <p:guide pos="386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6" Type="http://schemas.openxmlformats.org/officeDocument/2006/relationships/tableStyles" Target="tableStyles.xml"/><Relationship Id="rId105" Type="http://schemas.openxmlformats.org/officeDocument/2006/relationships/viewProps" Target="viewProps.xml"/><Relationship Id="rId104" Type="http://schemas.openxmlformats.org/officeDocument/2006/relationships/presProps" Target="presProps.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59517-ADB2-4381-9307-8443A1B844BF}" type="datetimeFigureOut">
              <a:rPr lang="en-US" smtClean="0"/>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DE8DDD-1E12-4810-A83C-1163D2E0E921}"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E8DDD-1E12-4810-A83C-1163D2E0E921}"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A84C7DE-4EB1-4CA8-B217-15CCCBE1684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C7FDD-5CA5-47E2-8781-A6AE578AD60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AA84C7DE-4EB1-4CA8-B217-15CCCBE1684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C7FDD-5CA5-47E2-8781-A6AE578AD60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AA84C7DE-4EB1-4CA8-B217-15CCCBE1684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C7FDD-5CA5-47E2-8781-A6AE578AD60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AA84C7DE-4EB1-4CA8-B217-15CCCBE1684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C7FDD-5CA5-47E2-8781-A6AE578AD60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AA84C7DE-4EB1-4CA8-B217-15CCCBE1684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C7FDD-5CA5-47E2-8781-A6AE578AD60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AA84C7DE-4EB1-4CA8-B217-15CCCBE1684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3C7FDD-5CA5-47E2-8781-A6AE578AD60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AA84C7DE-4EB1-4CA8-B217-15CCCBE1684C}"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3C7FDD-5CA5-47E2-8781-A6AE578AD60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84C7DE-4EB1-4CA8-B217-15CCCBE1684C}"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3C7FDD-5CA5-47E2-8781-A6AE578AD60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84C7DE-4EB1-4CA8-B217-15CCCBE1684C}"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3C7FDD-5CA5-47E2-8781-A6AE578AD60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AA84C7DE-4EB1-4CA8-B217-15CCCBE1684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3C7FDD-5CA5-47E2-8781-A6AE578AD60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AA84C7DE-4EB1-4CA8-B217-15CCCBE1684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3C7FDD-5CA5-47E2-8781-A6AE578AD60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4C7DE-4EB1-4CA8-B217-15CCCBE1684C}"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3C7FDD-5CA5-47E2-8781-A6AE578AD60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xml"/><Relationship Id="rId3" Type="http://schemas.openxmlformats.org/officeDocument/2006/relationships/hyperlink" Target="VAR.docx" TargetMode="External"/><Relationship Id="rId2" Type="http://schemas.openxmlformats.org/officeDocument/2006/relationships/image" Target="../media/image12.jpeg"/><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hyperlink" Target="Cha%20&#273;&#7867;%20Th&#7871;%20v&#7853;n%20h&#7897;i%20Olympic%20hi&#7879;n%20&#273;&#7841;i%20l&#224;%20ai.docx" TargetMode="External"/><Relationship Id="rId1"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xml"/><Relationship Id="rId2" Type="http://schemas.openxmlformats.org/officeDocument/2006/relationships/image" Target="../media/image15.jpeg"/><Relationship Id="rId1" Type="http://schemas.openxmlformats.org/officeDocument/2006/relationships/image" Target="../media/image14.jpe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xml"/><Relationship Id="rId2" Type="http://schemas.openxmlformats.org/officeDocument/2006/relationships/image" Target="../media/image15.jpeg"/><Relationship Id="rId1" Type="http://schemas.openxmlformats.org/officeDocument/2006/relationships/image" Target="../media/image14.jpe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xml"/><Relationship Id="rId2" Type="http://schemas.openxmlformats.org/officeDocument/2006/relationships/image" Target="../media/image15.jpeg"/><Relationship Id="rId1" Type="http://schemas.openxmlformats.org/officeDocument/2006/relationships/image" Target="../media/image14.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image" Target="../media/image17.jpe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1.xml"/><Relationship Id="rId2" Type="http://schemas.openxmlformats.org/officeDocument/2006/relationships/image" Target="../media/image19.jpeg"/><Relationship Id="rId1" Type="http://schemas.openxmlformats.org/officeDocument/2006/relationships/image" Target="../media/image18.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image" Target="../media/image20.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hyperlink" Target="https://www.youtube.com/watch?v=sOqFRxI2HMs"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4" Type="http://schemas.openxmlformats.org/officeDocument/2006/relationships/notesSlide" Target="../notesSlides/notesSlide53.xml"/><Relationship Id="rId3" Type="http://schemas.openxmlformats.org/officeDocument/2006/relationships/slideLayout" Target="../slideLayouts/slideLayout1.xml"/><Relationship Id="rId2" Type="http://schemas.openxmlformats.org/officeDocument/2006/relationships/image" Target="../media/image22.png"/><Relationship Id="rId1" Type="http://schemas.openxmlformats.org/officeDocument/2006/relationships/image" Target="../media/image21.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1.xml"/><Relationship Id="rId1" Type="http://schemas.openxmlformats.org/officeDocument/2006/relationships/slide" Target="slide4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1.xml"/><Relationship Id="rId1" Type="http://schemas.openxmlformats.org/officeDocument/2006/relationships/image" Target="../media/image23.emf"/></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1.xml"/><Relationship Id="rId1" Type="http://schemas.openxmlformats.org/officeDocument/2006/relationships/image" Target="../media/image24.jpe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1.xml"/><Relationship Id="rId1" Type="http://schemas.openxmlformats.org/officeDocument/2006/relationships/image" Target="../media/image25.pn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1.xml"/><Relationship Id="rId1"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ext Box 2"/>
          <p:cNvSpPr txBox="1"/>
          <p:nvPr/>
        </p:nvSpPr>
        <p:spPr>
          <a:xfrm>
            <a:off x="304800" y="1371600"/>
            <a:ext cx="11789410" cy="1076325"/>
          </a:xfrm>
          <a:prstGeom prst="rect">
            <a:avLst/>
          </a:prstGeom>
          <a:noFill/>
          <a:ln w="9525">
            <a:noFill/>
          </a:ln>
        </p:spPr>
        <p:txBody>
          <a:bodyPr wrap="square">
            <a:spAutoFit/>
          </a:bodyPr>
          <a:p>
            <a:pPr indent="0"/>
            <a:r>
              <a:rPr lang="en-US" sz="3200" b="1">
                <a:solidFill>
                  <a:srgbClr val="FFC000"/>
                </a:solidFill>
                <a:latin typeface="Times New Roman" panose="02020603050405020304" pitchFamily="18" charset="0"/>
                <a:ea typeface="SimSun" panose="02010600030101010101" pitchFamily="2" charset="-122"/>
                <a:cs typeface="Times New Roman" panose="02020603050405020304" pitchFamily="18" charset="0"/>
              </a:rPr>
              <a:t>3.1. Sự phát triển của thể thao và việc thành lập các tổ chức thể thao quốc tế</a:t>
            </a:r>
            <a:endParaRPr lang="en-US" sz="3200" b="1">
              <a:solidFill>
                <a:srgbClr val="FFC000"/>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7" name="Text Box 6"/>
          <p:cNvSpPr txBox="1"/>
          <p:nvPr/>
        </p:nvSpPr>
        <p:spPr>
          <a:xfrm>
            <a:off x="1371600" y="152400"/>
            <a:ext cx="9902190" cy="829945"/>
          </a:xfrm>
          <a:prstGeom prst="rect">
            <a:avLst/>
          </a:prstGeom>
          <a:noFill/>
          <a:ln w="9525">
            <a:noFill/>
          </a:ln>
        </p:spPr>
        <p:txBody>
          <a:bodyPr wrap="square">
            <a:spAutoFit/>
          </a:bodyPr>
          <a:p>
            <a:pPr indent="0" algn="ctr"/>
            <a:r>
              <a:rPr lang="en-US" sz="2400" b="1">
                <a:solidFill>
                  <a:srgbClr val="FFC000"/>
                </a:solidFill>
                <a:latin typeface="Times New Roman" panose="02020603050405020304" pitchFamily="18" charset="0"/>
              </a:rPr>
              <a:t>BÀI 3</a:t>
            </a:r>
            <a:endParaRPr lang="en-US" sz="2400" b="1">
              <a:solidFill>
                <a:srgbClr val="FFC000"/>
              </a:solidFill>
              <a:latin typeface="Times New Roman" panose="02020603050405020304" pitchFamily="18" charset="0"/>
            </a:endParaRPr>
          </a:p>
          <a:p>
            <a:pPr indent="0" algn="ctr"/>
            <a:r>
              <a:rPr lang="en-US" sz="2400" b="1">
                <a:solidFill>
                  <a:srgbClr val="FFC000"/>
                </a:solidFill>
                <a:latin typeface="Times New Roman" panose="02020603050405020304" pitchFamily="18" charset="0"/>
              </a:rPr>
              <a:t>PHONG TRÀO OLYMPIC HIỆN ĐẠI</a:t>
            </a:r>
            <a:endParaRPr lang="en-US" sz="2400" b="1">
              <a:solidFill>
                <a:srgbClr val="FFC000"/>
              </a:solidFill>
              <a:latin typeface="Times New Roman" panose="02020603050405020304" pitchFamily="18" charset="0"/>
            </a:endParaRPr>
          </a:p>
        </p:txBody>
      </p:sp>
      <p:sp>
        <p:nvSpPr>
          <p:cNvPr id="5" name="Text Box 4"/>
          <p:cNvSpPr txBox="1"/>
          <p:nvPr/>
        </p:nvSpPr>
        <p:spPr>
          <a:xfrm>
            <a:off x="381000" y="2971800"/>
            <a:ext cx="10716260" cy="583565"/>
          </a:xfrm>
          <a:prstGeom prst="rect">
            <a:avLst/>
          </a:prstGeom>
          <a:noFill/>
          <a:ln w="9525">
            <a:noFill/>
          </a:ln>
        </p:spPr>
        <p:txBody>
          <a:bodyPr wrap="square">
            <a:spAutoFit/>
          </a:bodyPr>
          <a:p>
            <a:pPr marL="229235" indent="-229235"/>
            <a:r>
              <a:rPr lang="en-US" sz="3200" b="1">
                <a:solidFill>
                  <a:srgbClr val="FFC000"/>
                </a:solidFill>
                <a:latin typeface="Times New Roman" panose="02020603050405020304" pitchFamily="18" charset="0"/>
              </a:rPr>
              <a:t>3.2. Sự thành lập Ủy ban Olympic quốc tế</a:t>
            </a:r>
            <a:endParaRPr lang="en-US" sz="3200" b="1">
              <a:solidFill>
                <a:srgbClr val="FFC000"/>
              </a:solidFill>
              <a:latin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0" name="Text Box 99"/>
          <p:cNvSpPr txBox="1"/>
          <p:nvPr/>
        </p:nvSpPr>
        <p:spPr>
          <a:xfrm>
            <a:off x="76200" y="1219200"/>
            <a:ext cx="7696835" cy="5507990"/>
          </a:xfrm>
          <a:prstGeom prst="rect">
            <a:avLst/>
          </a:prstGeom>
          <a:noFill/>
          <a:ln w="9525">
            <a:noFill/>
          </a:ln>
        </p:spPr>
        <p:txBody>
          <a:bodyPr wrap="square">
            <a:spAutoFit/>
          </a:bodyPr>
          <a:p>
            <a:pPr indent="359410" algn="just"/>
            <a:r>
              <a:rPr lang="en-US" sz="3200" b="0">
                <a:solidFill>
                  <a:schemeClr val="bg1"/>
                </a:solidFill>
                <a:latin typeface="Times New Roman" panose="02020603050405020304" pitchFamily="18" charset="0"/>
              </a:rPr>
              <a:t>	Ngoài phạm vi sức khỏe, các môn thể thao đồng đội cũng rèn luyện cho tinh thần đoàn kết, kỹ năng hợp tác. Trong bất kỳ môn thể thao đồng đội nào, yếu tố đoàn kết là quan trọng nhất để giành chiến thắng. Ví dụ, trong đội bóng đá, các cầu thủ phải hiểu ý nhau trong lúc chuyền bóng để ghi bàn. Điểm yếu của các đội bóng đá dễ bị đối phương lợi dụng là sự thiếu đoàn kết. Vì vậy một trong các cách rèn luyện tinh thần đồng đội là chơi các môn thể thao đồng đội.</a:t>
            </a:r>
            <a:endParaRPr lang="en-US" sz="3200" b="0">
              <a:solidFill>
                <a:schemeClr val="bg1"/>
              </a:solidFill>
              <a:latin typeface="Times New Roman" panose="02020603050405020304" pitchFamily="18" charset="0"/>
            </a:endParaRPr>
          </a:p>
        </p:txBody>
      </p:sp>
      <p:sp>
        <p:nvSpPr>
          <p:cNvPr id="2" name="Text Box 1"/>
          <p:cNvSpPr txBox="1"/>
          <p:nvPr/>
        </p:nvSpPr>
        <p:spPr>
          <a:xfrm>
            <a:off x="228600" y="228600"/>
            <a:ext cx="8082280" cy="1076325"/>
          </a:xfrm>
          <a:prstGeom prst="rect">
            <a:avLst/>
          </a:prstGeom>
          <a:noFill/>
          <a:ln w="9525">
            <a:noFill/>
          </a:ln>
        </p:spPr>
        <p:txBody>
          <a:bodyPr wrap="square">
            <a:spAutoFit/>
          </a:bodyPr>
          <a:p>
            <a:pPr indent="0"/>
            <a:r>
              <a:rPr lang="en-US" sz="3200" b="0">
                <a:solidFill>
                  <a:srgbClr val="FFC000"/>
                </a:solidFill>
                <a:latin typeface="Times New Roman" panose="02020603050405020304" pitchFamily="18" charset="0"/>
                <a:ea typeface="SimSun" panose="02010600030101010101" pitchFamily="2" charset="-122"/>
                <a:cs typeface="Times New Roman" panose="02020603050405020304" pitchFamily="18" charset="0"/>
              </a:rPr>
              <a:t>3.1. Sự phát triển của thể thao và việc thành lập các tổ chức thể thao quốc tế</a:t>
            </a:r>
            <a:endParaRPr lang="en-US" sz="3200" b="0">
              <a:solidFill>
                <a:srgbClr val="FFC000"/>
              </a:solidFill>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108" name="Picture 107"/>
          <p:cNvPicPr/>
          <p:nvPr/>
        </p:nvPicPr>
        <p:blipFill>
          <a:blip r:embed="rId1"/>
          <a:stretch>
            <a:fillRect/>
          </a:stretch>
        </p:blipFill>
        <p:spPr>
          <a:xfrm>
            <a:off x="7772400" y="1116965"/>
            <a:ext cx="4514850" cy="5179060"/>
          </a:xfrm>
          <a:prstGeom prst="rect">
            <a:avLst/>
          </a:prstGeom>
          <a:noFill/>
          <a:ln w="9525">
            <a:noFill/>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Rectangle 4"/>
          <p:cNvSpPr/>
          <p:nvPr/>
        </p:nvSpPr>
        <p:spPr>
          <a:xfrm>
            <a:off x="1981200" y="987425"/>
            <a:ext cx="8153400" cy="922020"/>
          </a:xfrm>
          <a:prstGeom prst="rect">
            <a:avLst/>
          </a:prstGeom>
        </p:spPr>
        <p:txBody>
          <a:bodyPr wrap="square">
            <a:spAutoFit/>
          </a:bodyPr>
          <a:lstStyle/>
          <a:p>
            <a:pPr lvl="0" algn="ctr"/>
            <a:r>
              <a:rPr lang="en-US" sz="5400" b="1" cap="all" dirty="0">
                <a:solidFill>
                  <a:srgbClr val="FFFF00"/>
                </a:solidFill>
                <a:effectLst>
                  <a:outerShdw blurRad="19685" dist="12700" dir="5400000" algn="tl" rotWithShape="0">
                    <a:srgbClr val="0F6FC6">
                      <a:satMod val="130000"/>
                      <a:alpha val="60000"/>
                    </a:srgb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Câu hỏi kiểm tra</a:t>
            </a:r>
            <a:endParaRPr lang="en-US" sz="5400" b="1" cap="all" dirty="0">
              <a:solidFill>
                <a:srgbClr val="FFFF00"/>
              </a:solidFill>
              <a:effectLst>
                <a:outerShdw blurRad="19685" dist="12700" dir="5400000" algn="tl" rotWithShape="0">
                  <a:srgbClr val="0F6FC6">
                    <a:satMod val="130000"/>
                    <a:alpha val="60000"/>
                  </a:srgb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endParaRPr>
          </a:p>
        </p:txBody>
      </p:sp>
      <p:cxnSp>
        <p:nvCxnSpPr>
          <p:cNvPr id="10" name="Straight Connector 9"/>
          <p:cNvCxnSpPr/>
          <p:nvPr/>
        </p:nvCxnSpPr>
        <p:spPr>
          <a:xfrm rot="5400000">
            <a:off x="686594" y="1370806"/>
            <a:ext cx="2438400"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690815" y="799071"/>
            <a:ext cx="4495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76400" y="838200"/>
            <a:ext cx="4953000"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9415610" y="5447506"/>
            <a:ext cx="1905000"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9456797" y="5295106"/>
            <a:ext cx="19050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620000" y="5942372"/>
            <a:ext cx="2970212" cy="2816"/>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945640" y="230505"/>
            <a:ext cx="35560" cy="243649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673544" y="5983559"/>
            <a:ext cx="2970212" cy="28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1" name="Text Box 100"/>
          <p:cNvSpPr txBox="1"/>
          <p:nvPr/>
        </p:nvSpPr>
        <p:spPr>
          <a:xfrm>
            <a:off x="2057400" y="2895600"/>
            <a:ext cx="8188960" cy="2306955"/>
          </a:xfrm>
          <a:prstGeom prst="rect">
            <a:avLst/>
          </a:prstGeom>
          <a:noFill/>
          <a:ln w="9525">
            <a:noFill/>
          </a:ln>
        </p:spPr>
        <p:txBody>
          <a:bodyPr wrap="square">
            <a:spAutoFit/>
          </a:bodyPr>
          <a:p>
            <a:pPr indent="0"/>
            <a:r>
              <a:rPr lang="en-US" sz="2400" b="1">
                <a:latin typeface="Times New Roman" panose="02020603050405020304" pitchFamily="18" charset="0"/>
              </a:rPr>
              <a:t>Câu 1: </a:t>
            </a:r>
            <a:r>
              <a:rPr lang="en-US" sz="2400" b="0">
                <a:latin typeface="Times New Roman" panose="02020603050405020304" pitchFamily="18" charset="0"/>
              </a:rPr>
              <a:t>Anh (chị) hãy trình bày sự thành lập Ủy ban Olympic quốc tế</a:t>
            </a:r>
            <a:r>
              <a:rPr lang="en-US" sz="2400" b="1">
                <a:latin typeface="Times New Roman" panose="02020603050405020304" pitchFamily="18" charset="0"/>
              </a:rPr>
              <a:t>Câu 2: </a:t>
            </a:r>
            <a:r>
              <a:rPr lang="en-US" sz="2400" b="0">
                <a:latin typeface="Times New Roman" panose="02020603050405020304" pitchFamily="18" charset="0"/>
              </a:rPr>
              <a:t>Anh (chị) hãy trình bày những đặc điểm đại hội Olympic qua các thời kỳ</a:t>
            </a:r>
            <a:r>
              <a:rPr lang="en-US" sz="2400" b="1">
                <a:latin typeface="Times New Roman" panose="02020603050405020304" pitchFamily="18" charset="0"/>
              </a:rPr>
              <a:t>Câu 3: </a:t>
            </a:r>
            <a:r>
              <a:rPr lang="en-US" sz="2400" b="0">
                <a:latin typeface="Times New Roman" panose="02020603050405020304" pitchFamily="18" charset="0"/>
              </a:rPr>
              <a:t>Anh (chị) hãy trình bày những đặc điểm chính tổ chức và hoạt động Ủy ban Olimpic quốc tế</a:t>
            </a:r>
            <a:endParaRPr lang="en-US"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0" name="Text Box 99"/>
          <p:cNvSpPr txBox="1"/>
          <p:nvPr/>
        </p:nvSpPr>
        <p:spPr>
          <a:xfrm>
            <a:off x="304800" y="1447800"/>
            <a:ext cx="7404735" cy="4523105"/>
          </a:xfrm>
          <a:prstGeom prst="rect">
            <a:avLst/>
          </a:prstGeom>
          <a:noFill/>
          <a:ln w="9525">
            <a:noFill/>
          </a:ln>
        </p:spPr>
        <p:txBody>
          <a:bodyPr wrap="square">
            <a:spAutoFit/>
          </a:bodyPr>
          <a:p>
            <a:pPr indent="359410" algn="just"/>
            <a:r>
              <a:rPr lang="en-US" sz="2400" b="0">
                <a:solidFill>
                  <a:schemeClr val="bg1"/>
                </a:solidFill>
                <a:latin typeface="Times New Roman" panose="02020603050405020304" pitchFamily="18" charset="0"/>
              </a:rPr>
              <a:t>		</a:t>
            </a:r>
            <a:r>
              <a:rPr lang="en-US" sz="3600" b="0">
                <a:solidFill>
                  <a:schemeClr val="bg1"/>
                </a:solidFill>
                <a:latin typeface="Times New Roman" panose="02020603050405020304" pitchFamily="18" charset="0"/>
              </a:rPr>
              <a:t>Thể thao có thể được thực hiện theo hình thức </a:t>
            </a:r>
            <a:r>
              <a:rPr lang="en-US" sz="3600" b="0">
                <a:solidFill>
                  <a:srgbClr val="FF0000"/>
                </a:solidFill>
                <a:latin typeface="Times New Roman" panose="02020603050405020304" pitchFamily="18" charset="0"/>
              </a:rPr>
              <a:t>nghiệp dư</a:t>
            </a:r>
            <a:r>
              <a:rPr lang="en-US" sz="3600" b="0">
                <a:solidFill>
                  <a:schemeClr val="bg1"/>
                </a:solidFill>
                <a:latin typeface="Times New Roman" panose="02020603050405020304" pitchFamily="18" charset="0"/>
              </a:rPr>
              <a:t>, </a:t>
            </a:r>
            <a:r>
              <a:rPr lang="en-US" sz="3600" b="0">
                <a:solidFill>
                  <a:srgbClr val="FF0000"/>
                </a:solidFill>
                <a:latin typeface="Times New Roman" panose="02020603050405020304" pitchFamily="18" charset="0"/>
              </a:rPr>
              <a:t>chuyên nghiệp</a:t>
            </a:r>
            <a:r>
              <a:rPr lang="en-US" sz="3600" b="0">
                <a:solidFill>
                  <a:schemeClr val="bg1"/>
                </a:solidFill>
                <a:latin typeface="Times New Roman" panose="02020603050405020304" pitchFamily="18" charset="0"/>
              </a:rPr>
              <a:t> hoặc </a:t>
            </a:r>
            <a:r>
              <a:rPr lang="en-US" sz="3600" b="0">
                <a:solidFill>
                  <a:schemeClr val="bg1"/>
                </a:solidFill>
                <a:highlight>
                  <a:srgbClr val="00FF00"/>
                </a:highlight>
                <a:latin typeface="Times New Roman" panose="02020603050405020304" pitchFamily="18" charset="0"/>
              </a:rPr>
              <a:t>bán chuyên</a:t>
            </a:r>
            <a:r>
              <a:rPr lang="en-US" sz="3600" b="0">
                <a:solidFill>
                  <a:schemeClr val="bg1"/>
                </a:solidFill>
                <a:latin typeface="Times New Roman" panose="02020603050405020304" pitchFamily="18" charset="0"/>
              </a:rPr>
              <a:t>, tùy thuộc vào động lực thúc đẩy sự tham gia của người chơi (thường là do yếu tố tiền công hay tiền lương). Việc tham gia một cách nghiệp dư ở trình độ thấp thường được gọi là "thể thao bình dân".</a:t>
            </a:r>
            <a:endParaRPr lang="en-US" sz="3600" b="0">
              <a:solidFill>
                <a:schemeClr val="bg1"/>
              </a:solidFill>
              <a:latin typeface="Times New Roman" panose="02020603050405020304" pitchFamily="18" charset="0"/>
            </a:endParaRPr>
          </a:p>
        </p:txBody>
      </p:sp>
      <p:sp>
        <p:nvSpPr>
          <p:cNvPr id="2" name="Text Box 1"/>
          <p:cNvSpPr txBox="1"/>
          <p:nvPr/>
        </p:nvSpPr>
        <p:spPr>
          <a:xfrm>
            <a:off x="228600" y="228600"/>
            <a:ext cx="8082280" cy="1076325"/>
          </a:xfrm>
          <a:prstGeom prst="rect">
            <a:avLst/>
          </a:prstGeom>
          <a:noFill/>
          <a:ln w="9525">
            <a:noFill/>
          </a:ln>
        </p:spPr>
        <p:txBody>
          <a:bodyPr wrap="square">
            <a:spAutoFit/>
          </a:bodyPr>
          <a:p>
            <a:pPr indent="0"/>
            <a:r>
              <a:rPr lang="en-US" sz="3200" b="0">
                <a:solidFill>
                  <a:srgbClr val="FFC000"/>
                </a:solidFill>
                <a:latin typeface="Times New Roman" panose="02020603050405020304" pitchFamily="18" charset="0"/>
                <a:ea typeface="SimSun" panose="02010600030101010101" pitchFamily="2" charset="-122"/>
                <a:cs typeface="Times New Roman" panose="02020603050405020304" pitchFamily="18" charset="0"/>
              </a:rPr>
              <a:t>3.1. Sự phát triển của thể thao và việc thành lập các tổ chức thể thao quốc tế</a:t>
            </a:r>
            <a:endParaRPr lang="en-US" sz="3200" b="0">
              <a:solidFill>
                <a:srgbClr val="FFC000"/>
              </a:solidFill>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110" name="Picture 109"/>
          <p:cNvPicPr/>
          <p:nvPr/>
        </p:nvPicPr>
        <p:blipFill>
          <a:blip r:embed="rId1"/>
          <a:stretch>
            <a:fillRect/>
          </a:stretch>
        </p:blipFill>
        <p:spPr>
          <a:xfrm>
            <a:off x="7710170" y="1652270"/>
            <a:ext cx="4277360" cy="4098925"/>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0" name="Text Box 99"/>
          <p:cNvSpPr txBox="1"/>
          <p:nvPr/>
        </p:nvSpPr>
        <p:spPr>
          <a:xfrm>
            <a:off x="152400" y="1143000"/>
            <a:ext cx="11996420" cy="460375"/>
          </a:xfrm>
          <a:prstGeom prst="rect">
            <a:avLst/>
          </a:prstGeom>
          <a:noFill/>
          <a:ln w="9525">
            <a:noFill/>
          </a:ln>
        </p:spPr>
        <p:txBody>
          <a:bodyPr wrap="square">
            <a:spAutoFit/>
          </a:bodyPr>
          <a:p>
            <a:pPr indent="359410" algn="just"/>
            <a:r>
              <a:rPr lang="en-US" sz="2400" b="0">
                <a:solidFill>
                  <a:schemeClr val="bg1"/>
                </a:solidFill>
                <a:latin typeface="Times New Roman" panose="02020603050405020304" pitchFamily="18" charset="0"/>
              </a:rPr>
              <a:t>		</a:t>
            </a:r>
            <a:endParaRPr lang="en-US" sz="2800" b="0">
              <a:solidFill>
                <a:schemeClr val="bg1"/>
              </a:solidFill>
              <a:latin typeface="Times New Roman" panose="02020603050405020304" pitchFamily="18" charset="0"/>
            </a:endParaRPr>
          </a:p>
        </p:txBody>
      </p:sp>
      <p:sp>
        <p:nvSpPr>
          <p:cNvPr id="2" name="Text Box 1"/>
          <p:cNvSpPr txBox="1"/>
          <p:nvPr/>
        </p:nvSpPr>
        <p:spPr>
          <a:xfrm>
            <a:off x="76200" y="1603375"/>
            <a:ext cx="8266430" cy="3969385"/>
          </a:xfrm>
          <a:prstGeom prst="rect">
            <a:avLst/>
          </a:prstGeom>
          <a:noFill/>
          <a:ln w="9525">
            <a:noFill/>
          </a:ln>
        </p:spPr>
        <p:txBody>
          <a:bodyPr wrap="square">
            <a:spAutoFit/>
          </a:bodyPr>
          <a:p>
            <a:pPr indent="0" algn="just"/>
            <a:r>
              <a:rPr lang="en-US" sz="2400" b="0">
                <a:solidFill>
                  <a:schemeClr val="bg1"/>
                </a:solidFill>
                <a:latin typeface="Times New Roman" panose="02020603050405020304" pitchFamily="18" charset="0"/>
                <a:ea typeface="SimSun" panose="02010600030101010101" pitchFamily="2" charset="-122"/>
                <a:cs typeface="Times New Roman" panose="02020603050405020304" pitchFamily="18" charset="0"/>
              </a:rPr>
              <a:t>	</a:t>
            </a:r>
            <a:r>
              <a:rPr lang="en-US" sz="3600" b="0">
                <a:solidFill>
                  <a:schemeClr val="bg1"/>
                </a:solidFill>
                <a:latin typeface="Times New Roman" panose="02020603050405020304" pitchFamily="18" charset="0"/>
                <a:ea typeface="SimSun" panose="02010600030101010101" pitchFamily="2" charset="-122"/>
                <a:cs typeface="Times New Roman" panose="02020603050405020304" pitchFamily="18" charset="0"/>
              </a:rPr>
              <a:t>Sự phổ biến của các môn thể thao có đông người đến xem khiến thể thao trở thành một ngành kinh doanh lớn, thúc đẩy một nền văn hóa thể thao được trả lương cao, nơi những vận động viên ở trình độ cao được trả cao hơn nhiều so với tiền công trung bình, có thể lên tới hàng triệu đôla.</a:t>
            </a:r>
            <a:endParaRPr lang="en-US" sz="3600" b="0">
              <a:solidFill>
                <a:schemeClr val="bg1"/>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3" name="Text Box 2"/>
          <p:cNvSpPr txBox="1"/>
          <p:nvPr/>
        </p:nvSpPr>
        <p:spPr>
          <a:xfrm>
            <a:off x="228600" y="228600"/>
            <a:ext cx="8579485" cy="1198880"/>
          </a:xfrm>
          <a:prstGeom prst="rect">
            <a:avLst/>
          </a:prstGeom>
          <a:noFill/>
          <a:ln w="9525">
            <a:noFill/>
          </a:ln>
        </p:spPr>
        <p:txBody>
          <a:bodyPr wrap="square">
            <a:spAutoFit/>
          </a:bodyPr>
          <a:p>
            <a:pPr indent="0"/>
            <a:r>
              <a:rPr lang="en-US" sz="3600" b="0">
                <a:solidFill>
                  <a:srgbClr val="FFC000"/>
                </a:solidFill>
                <a:latin typeface="Times New Roman" panose="02020603050405020304" pitchFamily="18" charset="0"/>
                <a:ea typeface="SimSun" panose="02010600030101010101" pitchFamily="2" charset="-122"/>
                <a:cs typeface="Times New Roman" panose="02020603050405020304" pitchFamily="18" charset="0"/>
              </a:rPr>
              <a:t>3.1. Sự phát triển của thể thao và việc thành lập các tổ chức thể thao quốc tế</a:t>
            </a:r>
            <a:endParaRPr lang="en-US" sz="3600" b="0">
              <a:solidFill>
                <a:srgbClr val="FFC000"/>
              </a:solidFill>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107" name="Picture 106"/>
          <p:cNvPicPr/>
          <p:nvPr/>
        </p:nvPicPr>
        <p:blipFill>
          <a:blip r:embed="rId1"/>
          <a:stretch>
            <a:fillRect/>
          </a:stretch>
        </p:blipFill>
        <p:spPr>
          <a:xfrm>
            <a:off x="8382000" y="1741805"/>
            <a:ext cx="3654425" cy="4086860"/>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3" name="Text Box 102"/>
          <p:cNvSpPr txBox="1"/>
          <p:nvPr/>
        </p:nvSpPr>
        <p:spPr>
          <a:xfrm>
            <a:off x="304800" y="152400"/>
            <a:ext cx="11701145" cy="3046095"/>
          </a:xfrm>
          <a:prstGeom prst="rect">
            <a:avLst/>
          </a:prstGeom>
          <a:noFill/>
          <a:ln w="9525">
            <a:noFill/>
          </a:ln>
        </p:spPr>
        <p:txBody>
          <a:bodyPr wrap="square">
            <a:spAutoFit/>
          </a:bodyPr>
          <a:p>
            <a:pPr indent="359410" algn="just"/>
            <a:r>
              <a:rPr lang="en-US" sz="2400" b="0">
                <a:solidFill>
                  <a:schemeClr val="bg1"/>
                </a:solidFill>
                <a:latin typeface="Times New Roman" panose="02020603050405020304" pitchFamily="18" charset="0"/>
              </a:rPr>
              <a:t>Khoa học thể thao là một bộ môn phổ biến có thể áp dụng tại nhiều phạm vi trong thể thao trong đó có sự thi đấu của vận động viên, ví dụ như việc phân tích băng hình để hoàn thiện kỹ thuật hay cải thiện trang thiết bị thi đấu, ví dụ như sử dụng giầy chạy hay đồ bơi cải tiến. Ngành kỹ thuật thể thao ra đời vào năm 1998 với trọng tâm chính không chỉ là thiết kế các loại vật liệu mà còn sử dụng công nghệ trong thể thao, từ môn khoa học phân tích tới các số liệu dành cho công nghệ wearable. Nhằm kiểm soát ảnh hưởng của công nghệ lên sự công bằng trong thể thao, các nhà chức trách thường có các điều luật đặc biệt nhằm kiểm soát lợi thế về mặt kỹ thuật giữa các vận động viên. </a:t>
            </a:r>
            <a:endParaRPr lang="en-US" sz="2400" b="0">
              <a:solidFill>
                <a:schemeClr val="bg1"/>
              </a:solidFill>
              <a:latin typeface="Times New Roman" panose="02020603050405020304" pitchFamily="18" charset="0"/>
            </a:endParaRPr>
          </a:p>
        </p:txBody>
      </p:sp>
      <p:pic>
        <p:nvPicPr>
          <p:cNvPr id="105" name="Picture 104"/>
          <p:cNvPicPr/>
          <p:nvPr/>
        </p:nvPicPr>
        <p:blipFill>
          <a:blip r:embed="rId1"/>
          <a:stretch>
            <a:fillRect/>
          </a:stretch>
        </p:blipFill>
        <p:spPr>
          <a:xfrm>
            <a:off x="990600" y="3258185"/>
            <a:ext cx="4145280" cy="3202940"/>
          </a:xfrm>
          <a:prstGeom prst="rect">
            <a:avLst/>
          </a:prstGeom>
          <a:noFill/>
          <a:ln w="9525">
            <a:noFill/>
          </a:ln>
        </p:spPr>
      </p:pic>
      <p:pic>
        <p:nvPicPr>
          <p:cNvPr id="106" name="Picture 105"/>
          <p:cNvPicPr/>
          <p:nvPr/>
        </p:nvPicPr>
        <p:blipFill>
          <a:blip r:embed="rId2"/>
          <a:stretch>
            <a:fillRect/>
          </a:stretch>
        </p:blipFill>
        <p:spPr>
          <a:xfrm>
            <a:off x="5638800" y="3254375"/>
            <a:ext cx="4900930" cy="3150870"/>
          </a:xfrm>
          <a:prstGeom prst="rect">
            <a:avLst/>
          </a:prstGeom>
          <a:noFill/>
          <a:ln w="9525">
            <a:noFill/>
          </a:ln>
        </p:spPr>
      </p:pic>
      <p:sp>
        <p:nvSpPr>
          <p:cNvPr id="4" name="Text Box 3"/>
          <p:cNvSpPr txBox="1"/>
          <p:nvPr/>
        </p:nvSpPr>
        <p:spPr>
          <a:xfrm>
            <a:off x="4572000" y="6461125"/>
            <a:ext cx="3428365" cy="398780"/>
          </a:xfrm>
          <a:prstGeom prst="rect">
            <a:avLst/>
          </a:prstGeom>
          <a:noFill/>
        </p:spPr>
        <p:txBody>
          <a:bodyPr wrap="square" rtlCol="0" anchor="t">
            <a:spAutoFit/>
          </a:bodyPr>
          <a:p>
            <a:pPr indent="359410" algn="just"/>
            <a:r>
              <a:rPr lang="en-US" sz="2000" b="1">
                <a:solidFill>
                  <a:srgbClr val="FFFF00"/>
                </a:solidFill>
                <a:latin typeface="Times New Roman" panose="02020603050405020304" pitchFamily="18" charset="0"/>
                <a:sym typeface="+mn-ea"/>
                <a:hlinkClick r:id="rId3" action="ppaction://hlinkfile"/>
              </a:rPr>
              <a:t>Công nghệ VAR</a:t>
            </a:r>
            <a:endParaRPr lang="en-US" sz="2000" b="1">
              <a:solidFill>
                <a:srgbClr val="FFFF00"/>
              </a:solidFill>
              <a:latin typeface="Times New Roman" panose="02020603050405020304" pitchFamily="18" charset="0"/>
              <a:sym typeface="+mn-ea"/>
              <a:hlinkClick r:id="rId3" action="ppaction://hlinkfil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8" name="Text Box 107"/>
          <p:cNvSpPr txBox="1"/>
          <p:nvPr/>
        </p:nvSpPr>
        <p:spPr>
          <a:xfrm>
            <a:off x="76200" y="685800"/>
            <a:ext cx="11913235" cy="1938020"/>
          </a:xfrm>
          <a:prstGeom prst="rect">
            <a:avLst/>
          </a:prstGeom>
          <a:noFill/>
          <a:ln w="9525">
            <a:noFill/>
          </a:ln>
        </p:spPr>
        <p:txBody>
          <a:bodyPr wrap="square">
            <a:spAutoFit/>
          </a:bodyPr>
          <a:p>
            <a:pPr indent="359410" algn="just"/>
            <a:r>
              <a:rPr lang="en-US" sz="2400" b="0">
                <a:solidFill>
                  <a:schemeClr val="bg1"/>
                </a:solidFill>
                <a:latin typeface="Times New Roman" panose="02020603050405020304" pitchFamily="18" charset="0"/>
              </a:rPr>
              <a:t>Ngày 25 tháng 11 năm 1892 tại Xoóbon – Paris, Pierre De Coubertin với cương vị Tổng thư ký Hiệp hội các liên đoàn thể thao Pháp lần đầu tiên đã chính thức đưa ra kiến nghị về việc phục hồi đại hội Olympic cổ đại. Sau hai năm vận động kiên trì và tích cực, quyết định chính thức phục hồi đại hội thể thao Olympic được đưa ra vào</a:t>
            </a:r>
            <a:r>
              <a:rPr lang="en-US" sz="2400" b="0">
                <a:solidFill>
                  <a:srgbClr val="FFC000"/>
                </a:solidFill>
                <a:latin typeface="Times New Roman" panose="02020603050405020304" pitchFamily="18" charset="0"/>
              </a:rPr>
              <a:t> ngày 23 tháng 6 năm 1894 </a:t>
            </a:r>
            <a:r>
              <a:rPr lang="en-US" sz="2400" b="0">
                <a:solidFill>
                  <a:schemeClr val="bg1"/>
                </a:solidFill>
                <a:latin typeface="Times New Roman" panose="02020603050405020304" pitchFamily="18" charset="0"/>
              </a:rPr>
              <a:t>tại Xoóbon trong một hội nghị thể thao quốc tế do Hiệp hội các liên đoàn thể thao Pháp đề xướng.</a:t>
            </a:r>
            <a:endParaRPr lang="en-US" sz="2400" b="0">
              <a:solidFill>
                <a:schemeClr val="bg1"/>
              </a:solidFill>
              <a:latin typeface="Times New Roman" panose="02020603050405020304" pitchFamily="18" charset="0"/>
            </a:endParaRPr>
          </a:p>
        </p:txBody>
      </p:sp>
      <p:pic>
        <p:nvPicPr>
          <p:cNvPr id="104" name="Picture 103"/>
          <p:cNvPicPr/>
          <p:nvPr/>
        </p:nvPicPr>
        <p:blipFill>
          <a:blip r:embed="rId1"/>
          <a:stretch>
            <a:fillRect/>
          </a:stretch>
        </p:blipFill>
        <p:spPr>
          <a:xfrm>
            <a:off x="3200400" y="2895600"/>
            <a:ext cx="5349240" cy="3345180"/>
          </a:xfrm>
          <a:prstGeom prst="rect">
            <a:avLst/>
          </a:prstGeom>
          <a:noFill/>
          <a:ln w="9525">
            <a:noFill/>
          </a:ln>
        </p:spPr>
      </p:pic>
      <p:sp>
        <p:nvSpPr>
          <p:cNvPr id="2" name="Text Box 1"/>
          <p:cNvSpPr txBox="1"/>
          <p:nvPr/>
        </p:nvSpPr>
        <p:spPr>
          <a:xfrm>
            <a:off x="2209800" y="6324600"/>
            <a:ext cx="8523605" cy="460375"/>
          </a:xfrm>
          <a:prstGeom prst="rect">
            <a:avLst/>
          </a:prstGeom>
          <a:noFill/>
        </p:spPr>
        <p:txBody>
          <a:bodyPr wrap="square" rtlCol="0" anchor="t">
            <a:spAutoFit/>
          </a:bodyPr>
          <a:p>
            <a:pPr algn="ctr"/>
            <a:r>
              <a:rPr lang="en-US" sz="2400">
                <a:highlight>
                  <a:srgbClr val="FFFF00"/>
                </a:highlight>
                <a:latin typeface="Times New Roman" panose="02020603050405020304" pitchFamily="18" charset="0"/>
                <a:cs typeface="Times New Roman" panose="02020603050405020304" pitchFamily="18" charset="0"/>
                <a:hlinkClick r:id="rId2" action="ppaction://hlinkfile"/>
              </a:rPr>
              <a:t>Cha đẻ của Thế vận hội Olympic hiện đại:</a:t>
            </a:r>
            <a:r>
              <a:rPr lang="en-US" sz="2400" b="1">
                <a:highlight>
                  <a:srgbClr val="FFFF00"/>
                </a:highlight>
                <a:latin typeface="Times New Roman" panose="02020603050405020304" pitchFamily="18" charset="0"/>
                <a:cs typeface="Times New Roman" panose="02020603050405020304" pitchFamily="18" charset="0"/>
                <a:hlinkClick r:id="rId2" action="ppaction://hlinkfile"/>
              </a:rPr>
              <a:t>  Pierre de Coubertin.</a:t>
            </a:r>
            <a:endParaRPr lang="en-US" sz="2400" b="1">
              <a:highlight>
                <a:srgbClr val="FFFF00"/>
              </a:highlight>
              <a:latin typeface="Times New Roman" panose="02020603050405020304" pitchFamily="18" charset="0"/>
              <a:cs typeface="Times New Roman" panose="02020603050405020304" pitchFamily="18" charset="0"/>
              <a:hlinkClick r:id="rId2" action="ppaction://hlinkfile"/>
            </a:endParaRPr>
          </a:p>
        </p:txBody>
      </p:sp>
      <p:sp>
        <p:nvSpPr>
          <p:cNvPr id="5" name="Text Box 4"/>
          <p:cNvSpPr txBox="1"/>
          <p:nvPr/>
        </p:nvSpPr>
        <p:spPr>
          <a:xfrm>
            <a:off x="533400" y="228600"/>
            <a:ext cx="10716260" cy="583565"/>
          </a:xfrm>
          <a:prstGeom prst="rect">
            <a:avLst/>
          </a:prstGeom>
          <a:noFill/>
          <a:ln w="9525">
            <a:noFill/>
          </a:ln>
        </p:spPr>
        <p:txBody>
          <a:bodyPr wrap="square">
            <a:spAutoFit/>
          </a:bodyPr>
          <a:p>
            <a:pPr marL="229235" indent="-229235"/>
            <a:r>
              <a:rPr lang="en-US" sz="3200" b="1">
                <a:solidFill>
                  <a:srgbClr val="FFC000"/>
                </a:solidFill>
                <a:latin typeface="Times New Roman" panose="02020603050405020304" pitchFamily="18" charset="0"/>
              </a:rPr>
              <a:t>3.2. Sự thành lập Ủy ban Olympic quốc tế</a:t>
            </a:r>
            <a:endParaRPr lang="en-US" sz="3200" b="1">
              <a:solidFill>
                <a:srgbClr val="FFC000"/>
              </a:solidFill>
              <a:latin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8" name="Text Box 107"/>
          <p:cNvSpPr txBox="1"/>
          <p:nvPr/>
        </p:nvSpPr>
        <p:spPr>
          <a:xfrm>
            <a:off x="267970" y="1066800"/>
            <a:ext cx="11656060" cy="5631180"/>
          </a:xfrm>
          <a:prstGeom prst="rect">
            <a:avLst/>
          </a:prstGeom>
          <a:noFill/>
          <a:ln w="9525">
            <a:noFill/>
          </a:ln>
        </p:spPr>
        <p:txBody>
          <a:bodyPr wrap="square">
            <a:spAutoFit/>
          </a:bodyPr>
          <a:p>
            <a:pPr indent="359410" algn="just"/>
            <a:r>
              <a:rPr lang="en-US" sz="3600" b="0">
                <a:solidFill>
                  <a:schemeClr val="bg1"/>
                </a:solidFill>
                <a:latin typeface="Times New Roman" panose="02020603050405020304" pitchFamily="18" charset="0"/>
              </a:rPr>
              <a:t>Hội nghị cũng quyết định tổ chức </a:t>
            </a:r>
            <a:r>
              <a:rPr lang="en-US" sz="3600" b="0">
                <a:solidFill>
                  <a:schemeClr val="bg1"/>
                </a:solidFill>
                <a:highlight>
                  <a:srgbClr val="00FF00"/>
                </a:highlight>
                <a:latin typeface="Times New Roman" panose="02020603050405020304" pitchFamily="18" charset="0"/>
              </a:rPr>
              <a:t>Đại hội Olympic hiện đại đầu tiên</a:t>
            </a:r>
            <a:r>
              <a:rPr lang="en-US" sz="3600" b="0">
                <a:solidFill>
                  <a:schemeClr val="bg1"/>
                </a:solidFill>
                <a:latin typeface="Times New Roman" panose="02020603050405020304" pitchFamily="18" charset="0"/>
              </a:rPr>
              <a:t> vào năm 1896 tại Aten, thủ đô Hy Lạp, quê hương của phong trào Olympic.</a:t>
            </a:r>
            <a:endParaRPr lang="en-US" sz="3600" b="0">
              <a:solidFill>
                <a:schemeClr val="bg1"/>
              </a:solidFill>
              <a:latin typeface="Times New Roman" panose="02020603050405020304" pitchFamily="18" charset="0"/>
            </a:endParaRPr>
          </a:p>
          <a:p>
            <a:pPr indent="359410" algn="just"/>
            <a:r>
              <a:rPr lang="en-US" sz="3600" b="0">
                <a:solidFill>
                  <a:schemeClr val="bg1"/>
                </a:solidFill>
                <a:latin typeface="Times New Roman" panose="02020603050405020304" pitchFamily="18" charset="0"/>
              </a:rPr>
              <a:t> Chương trình Thế vận hội năm 1896 chỉ có các môn thể thao mùa hè (vì Thế vận hội mùa đông đến năm 1924 mới tổ chức) có 300 vận động viên đến từ 15 nước thi 43 môn thi đấu trong 9 môn thể thao khác nhau. Và đến thế vận hội mùa hè 100 năm sau đó tại Atlanta (Mỹ) 1996, có hơn 10.000 vận động viên đến từ hơn 190 nước thi 271 môn thi đấu trong 29 môn thể thao khác nhau.</a:t>
            </a:r>
            <a:endParaRPr lang="en-US" sz="3600" b="0">
              <a:solidFill>
                <a:schemeClr val="bg1"/>
              </a:solidFill>
              <a:latin typeface="Times New Roman" panose="02020603050405020304" pitchFamily="18" charset="0"/>
            </a:endParaRPr>
          </a:p>
        </p:txBody>
      </p:sp>
      <p:sp>
        <p:nvSpPr>
          <p:cNvPr id="5" name="Text Box 4"/>
          <p:cNvSpPr txBox="1"/>
          <p:nvPr/>
        </p:nvSpPr>
        <p:spPr>
          <a:xfrm>
            <a:off x="533400" y="228600"/>
            <a:ext cx="10716260" cy="583565"/>
          </a:xfrm>
          <a:prstGeom prst="rect">
            <a:avLst/>
          </a:prstGeom>
          <a:noFill/>
          <a:ln w="9525">
            <a:noFill/>
          </a:ln>
        </p:spPr>
        <p:txBody>
          <a:bodyPr wrap="square">
            <a:spAutoFit/>
          </a:bodyPr>
          <a:p>
            <a:pPr marL="229235" indent="-229235"/>
            <a:r>
              <a:rPr lang="en-US" sz="3200" b="1">
                <a:solidFill>
                  <a:srgbClr val="FFC000"/>
                </a:solidFill>
                <a:latin typeface="Times New Roman" panose="02020603050405020304" pitchFamily="18" charset="0"/>
              </a:rPr>
              <a:t>3.2. Sự thành lập Ủy ban Olympic quốc tế</a:t>
            </a:r>
            <a:endParaRPr lang="en-US" sz="3200" b="1">
              <a:solidFill>
                <a:srgbClr val="FFC000"/>
              </a:solidFill>
              <a:latin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 Box 1"/>
          <p:cNvSpPr txBox="1"/>
          <p:nvPr/>
        </p:nvSpPr>
        <p:spPr>
          <a:xfrm>
            <a:off x="292735" y="990600"/>
            <a:ext cx="11607165" cy="5077460"/>
          </a:xfrm>
          <a:prstGeom prst="rect">
            <a:avLst/>
          </a:prstGeom>
          <a:noFill/>
          <a:ln w="9525">
            <a:noFill/>
          </a:ln>
        </p:spPr>
        <p:txBody>
          <a:bodyPr wrap="square">
            <a:spAutoFit/>
          </a:bodyPr>
          <a:p>
            <a:pPr indent="359410" algn="just"/>
            <a:r>
              <a:rPr lang="en-US" sz="3600" b="0">
                <a:solidFill>
                  <a:schemeClr val="bg1"/>
                </a:solidFill>
                <a:latin typeface="Times New Roman" panose="02020603050405020304" pitchFamily="18" charset="0"/>
              </a:rPr>
              <a:t>Ủy ban Olympic quốc tế ra đời, thực sự là tổ chức cao nhất, đại chúng nhất chỉ đạo toàn bộ hoạt động thể thao trên phạm vi toàn thế giới, đặc biệt từ sau chiến tranh thế giới lần thứ 2 đến nay.</a:t>
            </a:r>
            <a:endParaRPr lang="en-US" sz="3600" b="0">
              <a:solidFill>
                <a:schemeClr val="bg1"/>
              </a:solidFill>
              <a:latin typeface="Times New Roman" panose="02020603050405020304" pitchFamily="18" charset="0"/>
            </a:endParaRPr>
          </a:p>
          <a:p>
            <a:pPr indent="359410" algn="just"/>
            <a:r>
              <a:rPr lang="en-US" sz="3600" b="0">
                <a:latin typeface="Times New Roman" panose="02020603050405020304" pitchFamily="18" charset="0"/>
              </a:rPr>
              <a:t> </a:t>
            </a:r>
            <a:r>
              <a:rPr lang="en-US" sz="3600" b="0">
                <a:solidFill>
                  <a:srgbClr val="FFC000"/>
                </a:solidFill>
                <a:latin typeface="Times New Roman" panose="02020603050405020304" pitchFamily="18" charset="0"/>
              </a:rPr>
              <a:t>Ủy ban Olympic quốc tế (IOC International Olympic Committee)</a:t>
            </a:r>
            <a:endParaRPr lang="en-US" sz="3600" b="0">
              <a:solidFill>
                <a:srgbClr val="FFC000"/>
              </a:solidFill>
              <a:latin typeface="Times New Roman" panose="02020603050405020304" pitchFamily="18" charset="0"/>
            </a:endParaRPr>
          </a:p>
          <a:p>
            <a:pPr indent="359410"/>
            <a:r>
              <a:rPr lang="en-US" sz="3600" b="0">
                <a:solidFill>
                  <a:srgbClr val="FFC000"/>
                </a:solidFill>
                <a:latin typeface="Times New Roman" panose="02020603050405020304" pitchFamily="18" charset="0"/>
              </a:rPr>
              <a:t> Các đoàn thể thao quốc tế (IFs)</a:t>
            </a:r>
            <a:endParaRPr lang="en-US" sz="3600" b="0">
              <a:solidFill>
                <a:srgbClr val="FFC000"/>
              </a:solidFill>
              <a:latin typeface="Times New Roman" panose="02020603050405020304" pitchFamily="18" charset="0"/>
            </a:endParaRPr>
          </a:p>
          <a:p>
            <a:pPr indent="359410"/>
            <a:r>
              <a:rPr lang="en-US" sz="3600" b="0">
                <a:solidFill>
                  <a:srgbClr val="FFC000"/>
                </a:solidFill>
                <a:latin typeface="Times New Roman" panose="02020603050405020304" pitchFamily="18" charset="0"/>
              </a:rPr>
              <a:t> Các Ủy ban Olympic quốc gia (NOCs), </a:t>
            </a:r>
            <a:endParaRPr lang="en-US" sz="3600" b="0">
              <a:solidFill>
                <a:srgbClr val="FFC000"/>
              </a:solidFill>
              <a:latin typeface="Times New Roman" panose="02020603050405020304" pitchFamily="18" charset="0"/>
            </a:endParaRPr>
          </a:p>
          <a:p>
            <a:pPr indent="359410"/>
            <a:r>
              <a:rPr lang="en-US" sz="3600" b="0">
                <a:solidFill>
                  <a:srgbClr val="FFC000"/>
                </a:solidFill>
                <a:latin typeface="Times New Roman" panose="02020603050405020304" pitchFamily="18" charset="0"/>
              </a:rPr>
              <a:t>	Các ủy ban tổ chức đại hội Olympic (OCOGs)</a:t>
            </a:r>
            <a:endParaRPr lang="en-US" sz="3600" b="0">
              <a:solidFill>
                <a:srgbClr val="FFC000"/>
              </a:solidFill>
              <a:latin typeface="Times New Roman" panose="02020603050405020304" pitchFamily="18" charset="0"/>
            </a:endParaRPr>
          </a:p>
        </p:txBody>
      </p:sp>
      <p:sp>
        <p:nvSpPr>
          <p:cNvPr id="5" name="Text Box 4"/>
          <p:cNvSpPr txBox="1"/>
          <p:nvPr/>
        </p:nvSpPr>
        <p:spPr>
          <a:xfrm>
            <a:off x="533400" y="228600"/>
            <a:ext cx="10716260" cy="583565"/>
          </a:xfrm>
          <a:prstGeom prst="rect">
            <a:avLst/>
          </a:prstGeom>
          <a:noFill/>
          <a:ln w="9525">
            <a:noFill/>
          </a:ln>
        </p:spPr>
        <p:txBody>
          <a:bodyPr wrap="square">
            <a:spAutoFit/>
          </a:bodyPr>
          <a:p>
            <a:pPr marL="229235" indent="-229235"/>
            <a:r>
              <a:rPr lang="en-US" sz="3200" b="1">
                <a:solidFill>
                  <a:srgbClr val="FFC000"/>
                </a:solidFill>
                <a:latin typeface="Times New Roman" panose="02020603050405020304" pitchFamily="18" charset="0"/>
              </a:rPr>
              <a:t>3.2. Sự thành lập Ủy ban Olympic quốc tế</a:t>
            </a:r>
            <a:endParaRPr lang="en-US" sz="3200" b="1">
              <a:solidFill>
                <a:srgbClr val="FFC000"/>
              </a:solidFill>
              <a:latin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8" name="Text Box 107"/>
          <p:cNvSpPr txBox="1"/>
          <p:nvPr/>
        </p:nvSpPr>
        <p:spPr>
          <a:xfrm>
            <a:off x="283845" y="152400"/>
            <a:ext cx="11784965" cy="6185535"/>
          </a:xfrm>
          <a:prstGeom prst="rect">
            <a:avLst/>
          </a:prstGeom>
          <a:noFill/>
          <a:ln w="9525">
            <a:noFill/>
          </a:ln>
        </p:spPr>
        <p:txBody>
          <a:bodyPr wrap="square">
            <a:spAutoFit/>
          </a:bodyPr>
          <a:p>
            <a:pPr indent="359410" algn="just"/>
            <a:endParaRPr lang="en-US" sz="3600" b="0">
              <a:solidFill>
                <a:schemeClr val="bg1"/>
              </a:solidFill>
              <a:latin typeface="Times New Roman" panose="02020603050405020304" pitchFamily="18" charset="0"/>
            </a:endParaRPr>
          </a:p>
          <a:p>
            <a:pPr indent="359410" algn="just"/>
            <a:r>
              <a:rPr lang="en-US" sz="3600" b="0">
                <a:solidFill>
                  <a:schemeClr val="bg1"/>
                </a:solidFill>
                <a:latin typeface="Times New Roman" panose="02020603050405020304" pitchFamily="18" charset="0"/>
              </a:rPr>
              <a:t>- Các liên đoàn thể thao quốc tế là các tổ chức quốc tế điều hành môn thể thao của mình. Tính đến năm 1998, IOC đã công nhận sự tồn tại của 62 liên đoàn thể thao quốc tế trong đó có 34 liên đoàn đã có môn thi trong chương trình thi đấu Olympic. Trong qua trình đại hội Olympic, các liên đoàn thể thao quốc tế chịu trách nhiệm điều hành về chuyên môn và kỹ thuật bộ môn của mình: biên soạn các điều luật, quy tắc, điều lệ, điều hành tổ chức thi đấu, quan tâm đến các cơ sở vật chất, trang thiết bị dụng cụ, chỉ định cán bộ, trọng tài, giám sát việc thực thi các điều luật.</a:t>
            </a:r>
            <a:endParaRPr lang="en-US" sz="3600" b="0">
              <a:solidFill>
                <a:schemeClr val="bg1"/>
              </a:solidFill>
              <a:latin typeface="Times New Roman" panose="02020603050405020304" pitchFamily="18" charset="0"/>
            </a:endParaRPr>
          </a:p>
        </p:txBody>
      </p:sp>
      <p:sp>
        <p:nvSpPr>
          <p:cNvPr id="5" name="Text Box 4"/>
          <p:cNvSpPr txBox="1"/>
          <p:nvPr/>
        </p:nvSpPr>
        <p:spPr>
          <a:xfrm>
            <a:off x="533400" y="228600"/>
            <a:ext cx="10716260" cy="583565"/>
          </a:xfrm>
          <a:prstGeom prst="rect">
            <a:avLst/>
          </a:prstGeom>
          <a:noFill/>
          <a:ln w="9525">
            <a:noFill/>
          </a:ln>
        </p:spPr>
        <p:txBody>
          <a:bodyPr wrap="square">
            <a:spAutoFit/>
          </a:bodyPr>
          <a:p>
            <a:pPr marL="229235" indent="-229235"/>
            <a:r>
              <a:rPr lang="en-US" sz="3200" b="1">
                <a:solidFill>
                  <a:srgbClr val="FFC000"/>
                </a:solidFill>
                <a:latin typeface="Times New Roman" panose="02020603050405020304" pitchFamily="18" charset="0"/>
              </a:rPr>
              <a:t>3.2. Sự thành lập Ủy ban Olympic quốc tế</a:t>
            </a:r>
            <a:endParaRPr lang="en-US" sz="3200" b="1">
              <a:solidFill>
                <a:srgbClr val="FFC000"/>
              </a:solidFill>
              <a:latin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 Box 1"/>
          <p:cNvSpPr txBox="1"/>
          <p:nvPr/>
        </p:nvSpPr>
        <p:spPr>
          <a:xfrm>
            <a:off x="203835" y="914400"/>
            <a:ext cx="11784330" cy="3969385"/>
          </a:xfrm>
          <a:prstGeom prst="rect">
            <a:avLst/>
          </a:prstGeom>
          <a:noFill/>
          <a:ln w="9525">
            <a:noFill/>
          </a:ln>
        </p:spPr>
        <p:txBody>
          <a:bodyPr wrap="square">
            <a:spAutoFit/>
          </a:bodyPr>
          <a:p>
            <a:pPr indent="0" algn="just"/>
            <a:r>
              <a:rPr lang="en-US" sz="3200" b="0">
                <a:solidFill>
                  <a:schemeClr val="bg1"/>
                </a:solidFill>
                <a:latin typeface="Times New Roman" panose="02020603050405020304" pitchFamily="18" charset="0"/>
                <a:ea typeface="SimSun" panose="02010600030101010101" pitchFamily="2" charset="-122"/>
                <a:cs typeface="Times New Roman" panose="02020603050405020304" pitchFamily="18" charset="0"/>
              </a:rPr>
              <a:t>	</a:t>
            </a:r>
            <a:r>
              <a:rPr lang="en-US" sz="3600" b="0">
                <a:solidFill>
                  <a:schemeClr val="bg1"/>
                </a:solidFill>
                <a:latin typeface="Times New Roman" panose="02020603050405020304" pitchFamily="18" charset="0"/>
                <a:ea typeface="SimSun" panose="02010600030101010101" pitchFamily="2" charset="-122"/>
                <a:cs typeface="Times New Roman" panose="02020603050405020304" pitchFamily="18" charset="0"/>
              </a:rPr>
              <a:t>Các Ủy ban Olympic quốc gia được tổ chức theo các nguyên tắc do Ủy ban Olympic quốc tế quy định và đều có chung một nhiệm vụ là hoạt động và hợp tác với nhau để tổ chức Đại hội Olympic và truyền bá trong nước mình những quan điểm và lý tưởng của phong trào Olympic. Đến năm 1999 đã có 199 Ủy ban Olympic quốc gia trên thế giới, dù ở những trình độ phát triển khác nhau đã gia nhập phong trào Olympic. </a:t>
            </a:r>
            <a:endParaRPr lang="en-US" sz="3600" b="0">
              <a:solidFill>
                <a:schemeClr val="bg1"/>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5" name="Text Box 4"/>
          <p:cNvSpPr txBox="1"/>
          <p:nvPr/>
        </p:nvSpPr>
        <p:spPr>
          <a:xfrm>
            <a:off x="609600" y="228600"/>
            <a:ext cx="10716260" cy="583565"/>
          </a:xfrm>
          <a:prstGeom prst="rect">
            <a:avLst/>
          </a:prstGeom>
          <a:noFill/>
          <a:ln w="9525">
            <a:noFill/>
          </a:ln>
        </p:spPr>
        <p:txBody>
          <a:bodyPr wrap="square">
            <a:spAutoFit/>
          </a:bodyPr>
          <a:p>
            <a:pPr marL="229235" indent="-229235"/>
            <a:r>
              <a:rPr lang="en-US" sz="3200" b="1">
                <a:solidFill>
                  <a:srgbClr val="FFC000"/>
                </a:solidFill>
                <a:latin typeface="Times New Roman" panose="02020603050405020304" pitchFamily="18" charset="0"/>
              </a:rPr>
              <a:t>3.2. Sự thành lập Ủy ban Olympic quốc tế</a:t>
            </a:r>
            <a:endParaRPr lang="en-US" sz="3200" b="1">
              <a:solidFill>
                <a:srgbClr val="FFC000"/>
              </a:solidFill>
              <a:latin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 Box 1"/>
          <p:cNvSpPr txBox="1"/>
          <p:nvPr/>
        </p:nvSpPr>
        <p:spPr>
          <a:xfrm>
            <a:off x="228600" y="1066800"/>
            <a:ext cx="11784330" cy="4523105"/>
          </a:xfrm>
          <a:prstGeom prst="rect">
            <a:avLst/>
          </a:prstGeom>
          <a:noFill/>
          <a:ln w="9525">
            <a:noFill/>
          </a:ln>
        </p:spPr>
        <p:txBody>
          <a:bodyPr wrap="square">
            <a:spAutoFit/>
          </a:bodyPr>
          <a:p>
            <a:pPr indent="0" algn="just"/>
            <a:r>
              <a:rPr lang="en-US" sz="3200" b="0">
                <a:solidFill>
                  <a:schemeClr val="bg1"/>
                </a:solidFill>
                <a:latin typeface="Times New Roman" panose="02020603050405020304" pitchFamily="18" charset="0"/>
                <a:ea typeface="SimSun" panose="02010600030101010101" pitchFamily="2" charset="-122"/>
                <a:cs typeface="Times New Roman" panose="02020603050405020304" pitchFamily="18" charset="0"/>
              </a:rPr>
              <a:t> </a:t>
            </a:r>
            <a:r>
              <a:rPr lang="en-US" sz="3600" b="0">
                <a:solidFill>
                  <a:schemeClr val="bg1"/>
                </a:solidFill>
                <a:latin typeface="Times New Roman" panose="02020603050405020304" pitchFamily="18" charset="0"/>
                <a:ea typeface="SimSun" panose="02010600030101010101" pitchFamily="2" charset="-122"/>
                <a:cs typeface="Times New Roman" panose="02020603050405020304" pitchFamily="18" charset="0"/>
              </a:rPr>
              <a:t>		Nhiều nước có phong trào thể thao phát triển rộng và cao, có nhiều nước trình độ còn hạn chế, nhiều nước tham gia cả các môn thể thao mùa hè và mùa đông, một số khác chỉ hiện diện trong các môn thể thao Olympic đã có ở nước họ. Tuy nhiên, Hiến chương Olympic đã quy định rằng phải có ít nhất 5 liên đoàn thể thao ở trong một nước, được các Liên đoàn thể thao quốc tế xác nhận mới được thành lập Ủy ban Olympic quốc tế</a:t>
            </a:r>
            <a:endParaRPr lang="en-US" sz="3600" b="0">
              <a:solidFill>
                <a:schemeClr val="bg1"/>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5" name="Text Box 4"/>
          <p:cNvSpPr txBox="1"/>
          <p:nvPr/>
        </p:nvSpPr>
        <p:spPr>
          <a:xfrm>
            <a:off x="533400" y="228600"/>
            <a:ext cx="10716260" cy="583565"/>
          </a:xfrm>
          <a:prstGeom prst="rect">
            <a:avLst/>
          </a:prstGeom>
          <a:noFill/>
          <a:ln w="9525">
            <a:noFill/>
          </a:ln>
        </p:spPr>
        <p:txBody>
          <a:bodyPr wrap="square">
            <a:spAutoFit/>
          </a:bodyPr>
          <a:p>
            <a:pPr marL="229235" indent="-229235"/>
            <a:r>
              <a:rPr lang="en-US" sz="3200" b="1">
                <a:solidFill>
                  <a:srgbClr val="FFC000"/>
                </a:solidFill>
                <a:latin typeface="Times New Roman" panose="02020603050405020304" pitchFamily="18" charset="0"/>
              </a:rPr>
              <a:t>3.2. Sự thành lập Ủy ban Olympic quốc tế</a:t>
            </a:r>
            <a:endParaRPr lang="en-US" sz="3200" b="1">
              <a:solidFill>
                <a:srgbClr val="FFC000"/>
              </a:solidFill>
              <a:latin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ext Box 2"/>
          <p:cNvSpPr txBox="1"/>
          <p:nvPr/>
        </p:nvSpPr>
        <p:spPr>
          <a:xfrm>
            <a:off x="260985" y="906145"/>
            <a:ext cx="11789410" cy="521970"/>
          </a:xfrm>
          <a:prstGeom prst="rect">
            <a:avLst/>
          </a:prstGeom>
          <a:noFill/>
          <a:ln w="9525">
            <a:noFill/>
          </a:ln>
        </p:spPr>
        <p:txBody>
          <a:bodyPr wrap="square">
            <a:spAutoFit/>
          </a:bodyPr>
          <a:p>
            <a:pPr indent="0"/>
            <a:r>
              <a:rPr lang="en-US" sz="2800" b="0">
                <a:solidFill>
                  <a:srgbClr val="FFC000"/>
                </a:solidFill>
                <a:latin typeface="Times New Roman" panose="02020603050405020304" pitchFamily="18" charset="0"/>
                <a:ea typeface="SimSun" panose="02010600030101010101" pitchFamily="2" charset="-122"/>
                <a:cs typeface="Times New Roman" panose="02020603050405020304" pitchFamily="18" charset="0"/>
              </a:rPr>
              <a:t>3.1. Sự phát triển của thể thao và việc thành lập các tổ chức thể thao quốc tế</a:t>
            </a:r>
            <a:endParaRPr lang="en-US" sz="2800" b="0">
              <a:solidFill>
                <a:srgbClr val="FFC000"/>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7" name="Text Box 6"/>
          <p:cNvSpPr txBox="1"/>
          <p:nvPr/>
        </p:nvSpPr>
        <p:spPr>
          <a:xfrm>
            <a:off x="1752600" y="76200"/>
            <a:ext cx="9902190" cy="829945"/>
          </a:xfrm>
          <a:prstGeom prst="rect">
            <a:avLst/>
          </a:prstGeom>
          <a:noFill/>
          <a:ln w="9525">
            <a:noFill/>
          </a:ln>
        </p:spPr>
        <p:txBody>
          <a:bodyPr wrap="square">
            <a:spAutoFit/>
          </a:bodyPr>
          <a:p>
            <a:pPr indent="0" algn="ctr"/>
            <a:r>
              <a:rPr lang="en-US" sz="2400" b="1">
                <a:solidFill>
                  <a:srgbClr val="FFC000"/>
                </a:solidFill>
                <a:latin typeface="Times New Roman" panose="02020603050405020304" pitchFamily="18" charset="0"/>
              </a:rPr>
              <a:t>BÀI 3</a:t>
            </a:r>
            <a:endParaRPr lang="en-US" sz="2400" b="1">
              <a:solidFill>
                <a:srgbClr val="FFC000"/>
              </a:solidFill>
              <a:latin typeface="Times New Roman" panose="02020603050405020304" pitchFamily="18" charset="0"/>
            </a:endParaRPr>
          </a:p>
          <a:p>
            <a:pPr indent="0" algn="ctr"/>
            <a:r>
              <a:rPr lang="en-US" sz="2400" b="1">
                <a:solidFill>
                  <a:srgbClr val="FFC000"/>
                </a:solidFill>
                <a:latin typeface="Times New Roman" panose="02020603050405020304" pitchFamily="18" charset="0"/>
              </a:rPr>
              <a:t>PHONG TRÀO OLYMPIC HIỆN ĐẠI</a:t>
            </a:r>
            <a:endParaRPr lang="en-US" sz="2400" b="1">
              <a:solidFill>
                <a:srgbClr val="FFC000"/>
              </a:solidFill>
              <a:latin typeface="Times New Roman" panose="02020603050405020304" pitchFamily="18" charset="0"/>
            </a:endParaRPr>
          </a:p>
        </p:txBody>
      </p:sp>
      <p:sp>
        <p:nvSpPr>
          <p:cNvPr id="100" name="Text Box 99"/>
          <p:cNvSpPr txBox="1"/>
          <p:nvPr/>
        </p:nvSpPr>
        <p:spPr>
          <a:xfrm>
            <a:off x="304800" y="1295400"/>
            <a:ext cx="11670030" cy="1568450"/>
          </a:xfrm>
          <a:prstGeom prst="rect">
            <a:avLst/>
          </a:prstGeom>
          <a:noFill/>
          <a:ln w="9525">
            <a:noFill/>
          </a:ln>
        </p:spPr>
        <p:txBody>
          <a:bodyPr wrap="square">
            <a:spAutoFit/>
          </a:bodyPr>
          <a:p>
            <a:pPr indent="359410" algn="just"/>
            <a:r>
              <a:rPr lang="en-US" sz="2400" b="0">
                <a:solidFill>
                  <a:schemeClr val="bg1"/>
                </a:solidFill>
                <a:latin typeface="Times New Roman" panose="02020603050405020304" pitchFamily="18" charset="0"/>
              </a:rPr>
              <a:t>		</a:t>
            </a:r>
            <a:r>
              <a:rPr lang="en-US" sz="3200" b="0">
                <a:solidFill>
                  <a:schemeClr val="bg1"/>
                </a:solidFill>
                <a:latin typeface="Times New Roman" panose="02020603050405020304" pitchFamily="18" charset="0"/>
              </a:rPr>
              <a:t>Thế kỷ XVIII, cuộc cách mạng công nghiệp nổ ra ở Châu Âu, sự tập trung dân cư trong các thành phố và những hình thái mới của tổ chức xã hội kéo theo nhu cầu đổi mới các hệ thống giáo dục. </a:t>
            </a:r>
            <a:endParaRPr lang="en-US" sz="3200"/>
          </a:p>
        </p:txBody>
      </p:sp>
      <p:pic>
        <p:nvPicPr>
          <p:cNvPr id="2" name="Picture 1"/>
          <p:cNvPicPr/>
          <p:nvPr/>
        </p:nvPicPr>
        <p:blipFill>
          <a:blip r:embed="rId1"/>
          <a:stretch>
            <a:fillRect/>
          </a:stretch>
        </p:blipFill>
        <p:spPr>
          <a:xfrm>
            <a:off x="0" y="3048000"/>
            <a:ext cx="6205220" cy="3716020"/>
          </a:xfrm>
          <a:prstGeom prst="rect">
            <a:avLst/>
          </a:prstGeom>
          <a:noFill/>
          <a:ln w="9525">
            <a:noFill/>
          </a:ln>
        </p:spPr>
      </p:pic>
      <p:pic>
        <p:nvPicPr>
          <p:cNvPr id="101" name="Picture 100"/>
          <p:cNvPicPr/>
          <p:nvPr/>
        </p:nvPicPr>
        <p:blipFill>
          <a:blip r:embed="rId2"/>
          <a:stretch>
            <a:fillRect/>
          </a:stretch>
        </p:blipFill>
        <p:spPr>
          <a:xfrm>
            <a:off x="6268085" y="3048000"/>
            <a:ext cx="5706745" cy="3716020"/>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8" name="Text Box 107"/>
          <p:cNvSpPr txBox="1"/>
          <p:nvPr/>
        </p:nvSpPr>
        <p:spPr>
          <a:xfrm>
            <a:off x="76200" y="1219200"/>
            <a:ext cx="11840210" cy="1753235"/>
          </a:xfrm>
          <a:prstGeom prst="rect">
            <a:avLst/>
          </a:prstGeom>
          <a:noFill/>
          <a:ln w="9525">
            <a:noFill/>
          </a:ln>
        </p:spPr>
        <p:txBody>
          <a:bodyPr wrap="square">
            <a:spAutoFit/>
          </a:bodyPr>
          <a:p>
            <a:pPr indent="359410" algn="just"/>
            <a:r>
              <a:rPr lang="en-US" sz="3600" b="0">
                <a:solidFill>
                  <a:schemeClr val="bg1"/>
                </a:solidFill>
                <a:latin typeface="Times New Roman" panose="02020603050405020304" pitchFamily="18" charset="0"/>
              </a:rPr>
              <a:t>Trụ sở của Ủy ban Olympic quốc tế đặt tại Paris trong suốt 21 năm đầu. Năm 1915 chuyển về Lausane (Thụy Sĩ). Từ năm 1968 được đặt tại lâu đài Vidy (Lausane – Thụy Sĩ).</a:t>
            </a:r>
            <a:endParaRPr lang="en-US" sz="3600" b="0">
              <a:solidFill>
                <a:schemeClr val="bg1"/>
              </a:solidFill>
              <a:latin typeface="Times New Roman" panose="02020603050405020304" pitchFamily="18" charset="0"/>
            </a:endParaRPr>
          </a:p>
        </p:txBody>
      </p:sp>
      <p:pic>
        <p:nvPicPr>
          <p:cNvPr id="5" name="Picture 4"/>
          <p:cNvPicPr/>
          <p:nvPr/>
        </p:nvPicPr>
        <p:blipFill>
          <a:blip r:embed="rId1"/>
          <a:stretch>
            <a:fillRect/>
          </a:stretch>
        </p:blipFill>
        <p:spPr>
          <a:xfrm>
            <a:off x="533400" y="3379470"/>
            <a:ext cx="5386705" cy="2793365"/>
          </a:xfrm>
          <a:prstGeom prst="rect">
            <a:avLst/>
          </a:prstGeom>
          <a:noFill/>
          <a:ln w="9525">
            <a:noFill/>
          </a:ln>
        </p:spPr>
      </p:pic>
      <p:sp>
        <p:nvSpPr>
          <p:cNvPr id="6" name="Text Box 5"/>
          <p:cNvSpPr txBox="1"/>
          <p:nvPr/>
        </p:nvSpPr>
        <p:spPr>
          <a:xfrm>
            <a:off x="3810000" y="6248400"/>
            <a:ext cx="5756910" cy="460375"/>
          </a:xfrm>
          <a:prstGeom prst="rect">
            <a:avLst/>
          </a:prstGeom>
          <a:noFill/>
        </p:spPr>
        <p:txBody>
          <a:bodyPr wrap="square" rtlCol="0" anchor="t">
            <a:spAutoFit/>
          </a:bodyPr>
          <a:p>
            <a:r>
              <a:rPr lang="en-US" sz="2400">
                <a:solidFill>
                  <a:srgbClr val="C00000"/>
                </a:solidFill>
              </a:rPr>
              <a:t>Olympic House - </a:t>
            </a:r>
            <a:r>
              <a:rPr lang="en-US" sz="2400">
                <a:solidFill>
                  <a:srgbClr val="C00000"/>
                </a:solidFill>
                <a:latin typeface="Times New Roman" panose="02020603050405020304" pitchFamily="18" charset="0"/>
                <a:sym typeface="+mn-ea"/>
              </a:rPr>
              <a:t>Lausane – Thụy Sĩ</a:t>
            </a:r>
            <a:endParaRPr lang="en-US" sz="2400">
              <a:solidFill>
                <a:srgbClr val="C00000"/>
              </a:solidFill>
              <a:latin typeface="Times New Roman" panose="02020603050405020304" pitchFamily="18" charset="0"/>
              <a:sym typeface="+mn-ea"/>
            </a:endParaRPr>
          </a:p>
        </p:txBody>
      </p:sp>
      <p:pic>
        <p:nvPicPr>
          <p:cNvPr id="109" name="Picture 108"/>
          <p:cNvPicPr/>
          <p:nvPr/>
        </p:nvPicPr>
        <p:blipFill>
          <a:blip r:embed="rId2"/>
          <a:stretch>
            <a:fillRect/>
          </a:stretch>
        </p:blipFill>
        <p:spPr>
          <a:xfrm>
            <a:off x="6172200" y="3379470"/>
            <a:ext cx="5724525" cy="2585085"/>
          </a:xfrm>
          <a:prstGeom prst="rect">
            <a:avLst/>
          </a:prstGeom>
          <a:noFill/>
          <a:ln w="9525">
            <a:noFill/>
          </a:ln>
        </p:spPr>
      </p:pic>
      <p:sp>
        <p:nvSpPr>
          <p:cNvPr id="2" name="Text Box 1"/>
          <p:cNvSpPr txBox="1"/>
          <p:nvPr/>
        </p:nvSpPr>
        <p:spPr>
          <a:xfrm>
            <a:off x="533400" y="228600"/>
            <a:ext cx="10716260" cy="583565"/>
          </a:xfrm>
          <a:prstGeom prst="rect">
            <a:avLst/>
          </a:prstGeom>
          <a:noFill/>
          <a:ln w="9525">
            <a:noFill/>
          </a:ln>
        </p:spPr>
        <p:txBody>
          <a:bodyPr wrap="square">
            <a:spAutoFit/>
          </a:bodyPr>
          <a:p>
            <a:pPr marL="229235" indent="-229235"/>
            <a:r>
              <a:rPr lang="en-US" sz="3200" b="1">
                <a:solidFill>
                  <a:srgbClr val="FFC000"/>
                </a:solidFill>
                <a:latin typeface="Times New Roman" panose="02020603050405020304" pitchFamily="18" charset="0"/>
              </a:rPr>
              <a:t>3.2. Sự thành lập Ủy ban Olympic quốc tế</a:t>
            </a:r>
            <a:endParaRPr lang="en-US" sz="3200" b="1">
              <a:solidFill>
                <a:srgbClr val="FFC000"/>
              </a:solidFill>
              <a:latin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ext Box 3"/>
          <p:cNvSpPr txBox="1"/>
          <p:nvPr/>
        </p:nvSpPr>
        <p:spPr>
          <a:xfrm>
            <a:off x="175895" y="838200"/>
            <a:ext cx="11839575" cy="2306955"/>
          </a:xfrm>
          <a:prstGeom prst="rect">
            <a:avLst/>
          </a:prstGeom>
          <a:noFill/>
          <a:ln w="9525">
            <a:noFill/>
          </a:ln>
        </p:spPr>
        <p:txBody>
          <a:bodyPr wrap="square">
            <a:spAutoFit/>
          </a:bodyPr>
          <a:p>
            <a:pPr indent="359410"/>
            <a:r>
              <a:rPr lang="en-US" sz="3600" b="0">
                <a:solidFill>
                  <a:schemeClr val="bg1"/>
                </a:solidFill>
                <a:latin typeface="Times New Roman" panose="02020603050405020304" pitchFamily="18" charset="0"/>
              </a:rPr>
              <a:t>- Mục tiêu của Olympic là động viên khích lệ hoạt động thể thao ở khắp mọi nơi nhằm phục vụ sự phát triển hài hòa của con người và thúc đẩy việc xây dựng một xã hội thanh bình, trong đó phẩm giá con người được tôn trọng và bảo vệ.</a:t>
            </a:r>
            <a:endParaRPr lang="en-US" sz="3600" b="0">
              <a:solidFill>
                <a:schemeClr val="bg1"/>
              </a:solidFill>
              <a:latin typeface="Times New Roman" panose="02020603050405020304" pitchFamily="18" charset="0"/>
            </a:endParaRPr>
          </a:p>
        </p:txBody>
      </p:sp>
      <p:pic>
        <p:nvPicPr>
          <p:cNvPr id="5" name="Picture 4"/>
          <p:cNvPicPr/>
          <p:nvPr/>
        </p:nvPicPr>
        <p:blipFill>
          <a:blip r:embed="rId1"/>
          <a:stretch>
            <a:fillRect/>
          </a:stretch>
        </p:blipFill>
        <p:spPr>
          <a:xfrm>
            <a:off x="533400" y="3352800"/>
            <a:ext cx="5386705" cy="2793365"/>
          </a:xfrm>
          <a:prstGeom prst="rect">
            <a:avLst/>
          </a:prstGeom>
          <a:noFill/>
          <a:ln w="9525">
            <a:noFill/>
          </a:ln>
        </p:spPr>
      </p:pic>
      <p:sp>
        <p:nvSpPr>
          <p:cNvPr id="6" name="Text Box 5"/>
          <p:cNvSpPr txBox="1"/>
          <p:nvPr/>
        </p:nvSpPr>
        <p:spPr>
          <a:xfrm>
            <a:off x="3886200" y="6324600"/>
            <a:ext cx="5756910" cy="460375"/>
          </a:xfrm>
          <a:prstGeom prst="rect">
            <a:avLst/>
          </a:prstGeom>
          <a:noFill/>
        </p:spPr>
        <p:txBody>
          <a:bodyPr wrap="square" rtlCol="0" anchor="t">
            <a:spAutoFit/>
          </a:bodyPr>
          <a:p>
            <a:r>
              <a:rPr lang="en-US" sz="2400">
                <a:solidFill>
                  <a:srgbClr val="C00000"/>
                </a:solidFill>
              </a:rPr>
              <a:t>Olympic House - </a:t>
            </a:r>
            <a:r>
              <a:rPr lang="en-US" sz="2400">
                <a:solidFill>
                  <a:srgbClr val="C00000"/>
                </a:solidFill>
                <a:latin typeface="Times New Roman" panose="02020603050405020304" pitchFamily="18" charset="0"/>
                <a:sym typeface="+mn-ea"/>
              </a:rPr>
              <a:t>Lausane – Thụy Sĩ</a:t>
            </a:r>
            <a:endParaRPr lang="en-US" sz="2400">
              <a:solidFill>
                <a:srgbClr val="C00000"/>
              </a:solidFill>
              <a:latin typeface="Times New Roman" panose="02020603050405020304" pitchFamily="18" charset="0"/>
              <a:sym typeface="+mn-ea"/>
            </a:endParaRPr>
          </a:p>
        </p:txBody>
      </p:sp>
      <p:pic>
        <p:nvPicPr>
          <p:cNvPr id="109" name="Picture 108"/>
          <p:cNvPicPr/>
          <p:nvPr/>
        </p:nvPicPr>
        <p:blipFill>
          <a:blip r:embed="rId2"/>
          <a:stretch>
            <a:fillRect/>
          </a:stretch>
        </p:blipFill>
        <p:spPr>
          <a:xfrm>
            <a:off x="6019800" y="3352800"/>
            <a:ext cx="5724525" cy="2585085"/>
          </a:xfrm>
          <a:prstGeom prst="rect">
            <a:avLst/>
          </a:prstGeom>
          <a:noFill/>
          <a:ln w="9525">
            <a:noFill/>
          </a:ln>
        </p:spPr>
      </p:pic>
      <p:sp>
        <p:nvSpPr>
          <p:cNvPr id="2" name="Text Box 1"/>
          <p:cNvSpPr txBox="1"/>
          <p:nvPr/>
        </p:nvSpPr>
        <p:spPr>
          <a:xfrm>
            <a:off x="533400" y="228600"/>
            <a:ext cx="10716260" cy="583565"/>
          </a:xfrm>
          <a:prstGeom prst="rect">
            <a:avLst/>
          </a:prstGeom>
          <a:noFill/>
          <a:ln w="9525">
            <a:noFill/>
          </a:ln>
        </p:spPr>
        <p:txBody>
          <a:bodyPr wrap="square">
            <a:spAutoFit/>
          </a:bodyPr>
          <a:p>
            <a:pPr marL="229235" indent="-229235"/>
            <a:r>
              <a:rPr lang="en-US" sz="3200" b="1">
                <a:solidFill>
                  <a:srgbClr val="FFC000"/>
                </a:solidFill>
                <a:latin typeface="Times New Roman" panose="02020603050405020304" pitchFamily="18" charset="0"/>
              </a:rPr>
              <a:t>3.2. Sự thành lập Ủy ban Olympic quốc tế</a:t>
            </a:r>
            <a:endParaRPr lang="en-US" sz="3200" b="1">
              <a:solidFill>
                <a:srgbClr val="FFC000"/>
              </a:solidFill>
              <a:latin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ext Box 3"/>
          <p:cNvSpPr txBox="1"/>
          <p:nvPr/>
        </p:nvSpPr>
        <p:spPr>
          <a:xfrm>
            <a:off x="228600" y="685800"/>
            <a:ext cx="11839575" cy="3046095"/>
          </a:xfrm>
          <a:prstGeom prst="rect">
            <a:avLst/>
          </a:prstGeom>
          <a:noFill/>
          <a:ln w="9525">
            <a:noFill/>
          </a:ln>
        </p:spPr>
        <p:txBody>
          <a:bodyPr wrap="square">
            <a:spAutoFit/>
          </a:bodyPr>
          <a:p>
            <a:pPr indent="359410"/>
            <a:r>
              <a:rPr lang="en-US" sz="3200" b="0">
                <a:solidFill>
                  <a:schemeClr val="bg1"/>
                </a:solidFill>
                <a:latin typeface="Times New Roman" panose="02020603050405020304" pitchFamily="18" charset="0"/>
              </a:rPr>
              <a:t>- Tư tưởng về Olympic hiện đại là một triết lý về cuộc sống. Nó nâng cao và kết hợp một cách hài hòa toàn bộ các tố chất của cơ thể, ý chí và tinh thần. Kết hợp thể thao với văn hóa và giáo dục, tư tưởng Olympic hướng tới việc tạo nên một phong cách sống dựa trên niềm vui trong sự nỗ lực, dựa trên giá trị giáo dục theo gương tốt và sự tôn trọng các nguyên tắc đạo đức chung.</a:t>
            </a:r>
            <a:endParaRPr lang="en-US" sz="3200" b="0">
              <a:solidFill>
                <a:schemeClr val="bg1"/>
              </a:solidFill>
              <a:latin typeface="Times New Roman" panose="02020603050405020304" pitchFamily="18" charset="0"/>
            </a:endParaRPr>
          </a:p>
        </p:txBody>
      </p:sp>
      <p:pic>
        <p:nvPicPr>
          <p:cNvPr id="5" name="Picture 4"/>
          <p:cNvPicPr/>
          <p:nvPr/>
        </p:nvPicPr>
        <p:blipFill>
          <a:blip r:embed="rId1"/>
          <a:stretch>
            <a:fillRect/>
          </a:stretch>
        </p:blipFill>
        <p:spPr>
          <a:xfrm>
            <a:off x="609600" y="3787775"/>
            <a:ext cx="5386705" cy="2793365"/>
          </a:xfrm>
          <a:prstGeom prst="rect">
            <a:avLst/>
          </a:prstGeom>
          <a:noFill/>
          <a:ln w="9525">
            <a:noFill/>
          </a:ln>
        </p:spPr>
      </p:pic>
      <p:sp>
        <p:nvSpPr>
          <p:cNvPr id="6" name="Text Box 5"/>
          <p:cNvSpPr txBox="1"/>
          <p:nvPr/>
        </p:nvSpPr>
        <p:spPr>
          <a:xfrm>
            <a:off x="3886200" y="6414770"/>
            <a:ext cx="5756910" cy="460375"/>
          </a:xfrm>
          <a:prstGeom prst="rect">
            <a:avLst/>
          </a:prstGeom>
          <a:noFill/>
        </p:spPr>
        <p:txBody>
          <a:bodyPr wrap="square" rtlCol="0" anchor="t">
            <a:spAutoFit/>
          </a:bodyPr>
          <a:p>
            <a:r>
              <a:rPr lang="en-US" sz="2400">
                <a:solidFill>
                  <a:srgbClr val="C00000"/>
                </a:solidFill>
              </a:rPr>
              <a:t>Olympic House - </a:t>
            </a:r>
            <a:r>
              <a:rPr lang="en-US" sz="2400">
                <a:solidFill>
                  <a:srgbClr val="C00000"/>
                </a:solidFill>
                <a:latin typeface="Times New Roman" panose="02020603050405020304" pitchFamily="18" charset="0"/>
                <a:sym typeface="+mn-ea"/>
              </a:rPr>
              <a:t>Lausane – Thụy Sĩ</a:t>
            </a:r>
            <a:endParaRPr lang="en-US" sz="2400">
              <a:solidFill>
                <a:srgbClr val="C00000"/>
              </a:solidFill>
              <a:latin typeface="Times New Roman" panose="02020603050405020304" pitchFamily="18" charset="0"/>
              <a:sym typeface="+mn-ea"/>
            </a:endParaRPr>
          </a:p>
        </p:txBody>
      </p:sp>
      <p:pic>
        <p:nvPicPr>
          <p:cNvPr id="109" name="Picture 108"/>
          <p:cNvPicPr/>
          <p:nvPr/>
        </p:nvPicPr>
        <p:blipFill>
          <a:blip r:embed="rId2"/>
          <a:stretch>
            <a:fillRect/>
          </a:stretch>
        </p:blipFill>
        <p:spPr>
          <a:xfrm>
            <a:off x="6096000" y="3810000"/>
            <a:ext cx="5724525" cy="2585085"/>
          </a:xfrm>
          <a:prstGeom prst="rect">
            <a:avLst/>
          </a:prstGeom>
          <a:noFill/>
          <a:ln w="9525">
            <a:noFill/>
          </a:ln>
        </p:spPr>
      </p:pic>
      <p:sp>
        <p:nvSpPr>
          <p:cNvPr id="2" name="Text Box 1"/>
          <p:cNvSpPr txBox="1"/>
          <p:nvPr/>
        </p:nvSpPr>
        <p:spPr>
          <a:xfrm>
            <a:off x="533400" y="228600"/>
            <a:ext cx="10716260" cy="583565"/>
          </a:xfrm>
          <a:prstGeom prst="rect">
            <a:avLst/>
          </a:prstGeom>
          <a:noFill/>
          <a:ln w="9525">
            <a:noFill/>
          </a:ln>
        </p:spPr>
        <p:txBody>
          <a:bodyPr wrap="square">
            <a:spAutoFit/>
          </a:bodyPr>
          <a:p>
            <a:pPr marL="229235" indent="-229235"/>
            <a:r>
              <a:rPr lang="en-US" sz="3200" b="1">
                <a:solidFill>
                  <a:srgbClr val="FFC000"/>
                </a:solidFill>
                <a:latin typeface="Times New Roman" panose="02020603050405020304" pitchFamily="18" charset="0"/>
              </a:rPr>
              <a:t>3.2. Sự thành lập Ủy ban Olympic quốc tế</a:t>
            </a:r>
            <a:endParaRPr lang="en-US" sz="3200" b="1">
              <a:solidFill>
                <a:srgbClr val="FFC000"/>
              </a:solidFill>
              <a:latin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0" name="Text Box 109"/>
          <p:cNvSpPr txBox="1"/>
          <p:nvPr/>
        </p:nvSpPr>
        <p:spPr>
          <a:xfrm>
            <a:off x="76200" y="990600"/>
            <a:ext cx="11903075" cy="5692775"/>
          </a:xfrm>
          <a:prstGeom prst="rect">
            <a:avLst/>
          </a:prstGeom>
          <a:noFill/>
          <a:ln w="9525">
            <a:noFill/>
          </a:ln>
        </p:spPr>
        <p:txBody>
          <a:bodyPr wrap="square">
            <a:spAutoFit/>
          </a:bodyPr>
          <a:p>
            <a:pPr indent="0" algn="just"/>
            <a:r>
              <a:rPr lang="en-US" sz="2800" b="1" i="1">
                <a:solidFill>
                  <a:srgbClr val="FFC000"/>
                </a:solidFill>
                <a:latin typeface="Times New Roman" panose="02020603050405020304" pitchFamily="18" charset="0"/>
              </a:rPr>
              <a:t>* Hiến chương Olympic</a:t>
            </a:r>
            <a:r>
              <a:rPr lang="en-US" sz="2800" b="0">
                <a:solidFill>
                  <a:schemeClr val="bg1"/>
                </a:solidFill>
                <a:latin typeface="Times New Roman" panose="02020603050405020304" pitchFamily="18" charset="0"/>
              </a:rPr>
              <a:t>	- Phong trào Olympic - dưới sự lãnh đạo của UBOQT - được phát sinh từ hệ thống tư tưởng Olympic hiện đại.	- Dưới quyền lực tối cao của UBOQT, phong trào OLympic tập hợp các tổ chức, các vận động viên và các cá nhân khác chấp nhận thực hiện theo Hiến Chương Olympic. Sự công nhận của Olympic quốc tế là tiêu chuẩn để trở thành thành viên phong trào Olympic. Việc tổ chức và điều hành thể thao phải được quản lý bởi các tổ chức thể thao độc lập do UBOQT công nhận.	- Mục đích của Olympic là góp phần xây dựng một thế giới hòa bình và tốt đẹo hơn thông qua giáo dục thế hệ trẻ bằng biện pháp thể thao không có sự phân biệt và theo tinh thần Olympic. Tinh thần đó đòi hỏi sự thông cảm lẫn nhau trong tình hữu nghị, đoàn kết và cao thượng.	</a:t>
            </a:r>
            <a:endParaRPr lang="en-US" sz="2800" b="0">
              <a:solidFill>
                <a:schemeClr val="bg1"/>
              </a:solidFill>
              <a:latin typeface="Times New Roman" panose="02020603050405020304" pitchFamily="18" charset="0"/>
            </a:endParaRPr>
          </a:p>
        </p:txBody>
      </p:sp>
      <p:sp>
        <p:nvSpPr>
          <p:cNvPr id="5" name="Text Box 4"/>
          <p:cNvSpPr txBox="1"/>
          <p:nvPr/>
        </p:nvSpPr>
        <p:spPr>
          <a:xfrm>
            <a:off x="533400" y="228600"/>
            <a:ext cx="10716260" cy="583565"/>
          </a:xfrm>
          <a:prstGeom prst="rect">
            <a:avLst/>
          </a:prstGeom>
          <a:noFill/>
          <a:ln w="9525">
            <a:noFill/>
          </a:ln>
        </p:spPr>
        <p:txBody>
          <a:bodyPr wrap="square">
            <a:spAutoFit/>
          </a:bodyPr>
          <a:p>
            <a:pPr marL="229235" indent="-229235"/>
            <a:r>
              <a:rPr lang="en-US" sz="3200" b="1">
                <a:solidFill>
                  <a:srgbClr val="FFC000"/>
                </a:solidFill>
                <a:latin typeface="Times New Roman" panose="02020603050405020304" pitchFamily="18" charset="0"/>
              </a:rPr>
              <a:t>3.2. Sự thành lập Ủy ban Olympic quốc tế</a:t>
            </a:r>
            <a:endParaRPr lang="en-US" sz="3200" b="1">
              <a:solidFill>
                <a:srgbClr val="FFC000"/>
              </a:solidFill>
              <a:latin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0" name="Text Box 109"/>
          <p:cNvSpPr txBox="1"/>
          <p:nvPr/>
        </p:nvSpPr>
        <p:spPr>
          <a:xfrm>
            <a:off x="152400" y="1143000"/>
            <a:ext cx="11903075" cy="4831080"/>
          </a:xfrm>
          <a:prstGeom prst="rect">
            <a:avLst/>
          </a:prstGeom>
          <a:noFill/>
          <a:ln w="9525">
            <a:noFill/>
          </a:ln>
        </p:spPr>
        <p:txBody>
          <a:bodyPr wrap="square">
            <a:spAutoFit/>
          </a:bodyPr>
          <a:p>
            <a:pPr indent="0" algn="just"/>
            <a:r>
              <a:rPr lang="en-US" sz="2800" b="1" i="1">
                <a:solidFill>
                  <a:srgbClr val="FFC000"/>
                </a:solidFill>
                <a:latin typeface="Times New Roman" panose="02020603050405020304" pitchFamily="18" charset="0"/>
              </a:rPr>
              <a:t>* Hiến chương Olympic</a:t>
            </a:r>
            <a:r>
              <a:rPr lang="en-US" sz="2800" b="0">
                <a:solidFill>
                  <a:schemeClr val="bg1"/>
                </a:solidFill>
                <a:latin typeface="Times New Roman" panose="02020603050405020304" pitchFamily="18" charset="0"/>
              </a:rPr>
              <a:t>	- Hoạt động của phong trào Olympic, tượng trưng bằng năm vòng tròn lồng vào nhau, là một phong trào phổ cập và thường xuyên lan rộng cả năm châu lục. Nó đạt tới đỉnh cao nhất khi tập hợp được tất cả các vận động viên trên toàn thế giới trong lễ hội thể thao vĩ đại - Thế vận hội Olympic.	- Tham gia thể thao là quyền của con người. Mỗi cá nhân đều có quyền tham gia luyện tập thể thao theo nhu cầu của mình.	- Hiến chương Olympic là một hệ thống các nguyên tắc cơ bản, các điều luật và quy định do Ủy ban Olympic quốc tế ban hành. Nó chi phối việc tổ chức và triển khai phong trào Olympic và quy định các điều kiện để tiến hành các đại hội Olympic.</a:t>
            </a:r>
            <a:endParaRPr lang="en-US" sz="2800" b="0">
              <a:solidFill>
                <a:schemeClr val="bg1"/>
              </a:solidFill>
              <a:latin typeface="Times New Roman" panose="02020603050405020304" pitchFamily="18" charset="0"/>
            </a:endParaRPr>
          </a:p>
        </p:txBody>
      </p:sp>
      <p:sp>
        <p:nvSpPr>
          <p:cNvPr id="5" name="Text Box 4"/>
          <p:cNvSpPr txBox="1"/>
          <p:nvPr/>
        </p:nvSpPr>
        <p:spPr>
          <a:xfrm>
            <a:off x="533400" y="228600"/>
            <a:ext cx="10716260" cy="583565"/>
          </a:xfrm>
          <a:prstGeom prst="rect">
            <a:avLst/>
          </a:prstGeom>
          <a:noFill/>
          <a:ln w="9525">
            <a:noFill/>
          </a:ln>
        </p:spPr>
        <p:txBody>
          <a:bodyPr wrap="square">
            <a:spAutoFit/>
          </a:bodyPr>
          <a:p>
            <a:pPr marL="229235" indent="-229235"/>
            <a:r>
              <a:rPr lang="en-US" sz="3200" b="1">
                <a:solidFill>
                  <a:srgbClr val="FFC000"/>
                </a:solidFill>
                <a:latin typeface="Times New Roman" panose="02020603050405020304" pitchFamily="18" charset="0"/>
              </a:rPr>
              <a:t>3.2. Sự thành lập Ủy ban Olympic quốc tế</a:t>
            </a:r>
            <a:endParaRPr lang="en-US" sz="3200" b="1">
              <a:solidFill>
                <a:srgbClr val="FFC000"/>
              </a:solidFill>
              <a:latin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0" name="Text Box 109"/>
          <p:cNvSpPr txBox="1"/>
          <p:nvPr/>
        </p:nvSpPr>
        <p:spPr>
          <a:xfrm>
            <a:off x="533400" y="1167765"/>
            <a:ext cx="10312400" cy="4523105"/>
          </a:xfrm>
          <a:prstGeom prst="rect">
            <a:avLst/>
          </a:prstGeom>
          <a:noFill/>
          <a:ln w="9525">
            <a:noFill/>
          </a:ln>
        </p:spPr>
        <p:txBody>
          <a:bodyPr wrap="square">
            <a:spAutoFit/>
          </a:bodyPr>
          <a:p>
            <a:pPr indent="0" algn="just"/>
            <a:r>
              <a:rPr lang="en-US" sz="3200" b="1">
                <a:solidFill>
                  <a:srgbClr val="FFC000"/>
                </a:solidFill>
                <a:latin typeface="Times New Roman" panose="02020603050405020304" pitchFamily="18" charset="0"/>
              </a:rPr>
              <a:t>* Nhiệm vụ của Ủy ban Olympic quốc tế</a:t>
            </a:r>
            <a:endParaRPr lang="en-US" sz="3200" b="1">
              <a:solidFill>
                <a:srgbClr val="FF0000"/>
              </a:solidFill>
              <a:latin typeface="Times New Roman" panose="02020603050405020304" pitchFamily="18" charset="0"/>
            </a:endParaRPr>
          </a:p>
          <a:p>
            <a:pPr indent="0" algn="just"/>
            <a:r>
              <a:rPr lang="en-US" sz="3200" b="1">
                <a:solidFill>
                  <a:schemeClr val="bg1"/>
                </a:solidFill>
                <a:latin typeface="Times New Roman" panose="02020603050405020304" pitchFamily="18" charset="0"/>
              </a:rPr>
              <a:t>	1- Khuyến khích và phát triển những yếu tố thể chất và tinh thần là những nền tảng của thể thao. 	2. Truyền bá lý tưởng Olympic và phong trào Olympic trên toàn thế giới.	3. Tổ chức Olympic mùa hè và mùa đông 	4. Động viên sự phát triển của thể thao.	5. Giúp đỡ các Ủy ban Olympic quốc gia và các liên đoàn thể thao quốc tế</a:t>
            </a:r>
            <a:endParaRPr lang="en-US" sz="3200" b="1">
              <a:solidFill>
                <a:schemeClr val="bg1"/>
              </a:solidFill>
              <a:latin typeface="Times New Roman" panose="02020603050405020304" pitchFamily="18" charset="0"/>
            </a:endParaRPr>
          </a:p>
        </p:txBody>
      </p:sp>
      <p:sp>
        <p:nvSpPr>
          <p:cNvPr id="5" name="Text Box 4"/>
          <p:cNvSpPr txBox="1"/>
          <p:nvPr/>
        </p:nvSpPr>
        <p:spPr>
          <a:xfrm>
            <a:off x="533400" y="228600"/>
            <a:ext cx="10716260" cy="583565"/>
          </a:xfrm>
          <a:prstGeom prst="rect">
            <a:avLst/>
          </a:prstGeom>
          <a:noFill/>
          <a:ln w="9525">
            <a:noFill/>
          </a:ln>
        </p:spPr>
        <p:txBody>
          <a:bodyPr wrap="square">
            <a:spAutoFit/>
          </a:bodyPr>
          <a:p>
            <a:pPr marL="229235" indent="-229235"/>
            <a:r>
              <a:rPr lang="en-US" sz="3200" b="1">
                <a:solidFill>
                  <a:srgbClr val="FFC000"/>
                </a:solidFill>
                <a:latin typeface="Times New Roman" panose="02020603050405020304" pitchFamily="18" charset="0"/>
              </a:rPr>
              <a:t>3.2. Sự thành lập Ủy ban Olympic quốc tế</a:t>
            </a:r>
            <a:endParaRPr lang="en-US" sz="3200" b="1">
              <a:solidFill>
                <a:srgbClr val="FFC000"/>
              </a:solidFill>
              <a:latin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0" name="Text Box 109"/>
          <p:cNvSpPr txBox="1"/>
          <p:nvPr/>
        </p:nvSpPr>
        <p:spPr>
          <a:xfrm>
            <a:off x="152400" y="1219200"/>
            <a:ext cx="12009755" cy="3046095"/>
          </a:xfrm>
          <a:prstGeom prst="rect">
            <a:avLst/>
          </a:prstGeom>
          <a:noFill/>
          <a:ln w="9525">
            <a:noFill/>
          </a:ln>
        </p:spPr>
        <p:txBody>
          <a:bodyPr wrap="square">
            <a:spAutoFit/>
          </a:bodyPr>
          <a:p>
            <a:pPr indent="0"/>
            <a:r>
              <a:rPr lang="en-US" sz="3200" b="1">
                <a:solidFill>
                  <a:srgbClr val="FFFF00"/>
                </a:solidFill>
                <a:latin typeface="Times New Roman" panose="02020603050405020304" pitchFamily="18" charset="0"/>
              </a:rPr>
              <a:t>* Một số điểm chú ý trong Hiến chương Olympic</a:t>
            </a:r>
            <a:endParaRPr lang="en-US" sz="3200" b="0">
              <a:solidFill>
                <a:srgbClr val="FFFF00"/>
              </a:solidFill>
              <a:latin typeface="Times New Roman" panose="02020603050405020304" pitchFamily="18" charset="0"/>
            </a:endParaRPr>
          </a:p>
          <a:p>
            <a:pPr indent="0"/>
            <a:r>
              <a:rPr lang="en-US" sz="3200" b="0" i="1">
                <a:solidFill>
                  <a:srgbClr val="FFFF00"/>
                </a:solidFill>
                <a:latin typeface="Times New Roman" panose="02020603050405020304" pitchFamily="18" charset="0"/>
              </a:rPr>
              <a:t>Điều 1: Quyền lực tối cao</a:t>
            </a:r>
            <a:endParaRPr lang="en-US" sz="3200" b="0">
              <a:solidFill>
                <a:srgbClr val="FF0000"/>
              </a:solidFill>
              <a:latin typeface="Times New Roman" panose="02020603050405020304" pitchFamily="18" charset="0"/>
            </a:endParaRPr>
          </a:p>
          <a:p>
            <a:pPr indent="0"/>
            <a:r>
              <a:rPr lang="en-US" sz="3200" b="0">
                <a:solidFill>
                  <a:schemeClr val="bg1"/>
                </a:solidFill>
                <a:latin typeface="Times New Roman" panose="02020603050405020304" pitchFamily="18" charset="0"/>
              </a:rPr>
              <a:t>1. UBOQT là cơ quan quyền lực tối cao của phong trào Olympic2. Mọi cá nhân hay tổ chức mang danh nghĩa nào đó của phong trào Olympic phải theo đúng các quyết định của UBOQT.</a:t>
            </a:r>
            <a:endParaRPr lang="en-US" sz="3200" b="0" i="1">
              <a:solidFill>
                <a:schemeClr val="bg1"/>
              </a:solidFill>
              <a:latin typeface="Times New Roman" panose="02020603050405020304" pitchFamily="18" charset="0"/>
            </a:endParaRPr>
          </a:p>
          <a:p>
            <a:pPr indent="0"/>
            <a:endParaRPr lang="en-US" sz="3200" b="0">
              <a:solidFill>
                <a:schemeClr val="bg1"/>
              </a:solidFill>
              <a:latin typeface="Times New Roman" panose="02020603050405020304" pitchFamily="18" charset="0"/>
            </a:endParaRPr>
          </a:p>
        </p:txBody>
      </p:sp>
      <p:sp>
        <p:nvSpPr>
          <p:cNvPr id="5" name="Text Box 4"/>
          <p:cNvSpPr txBox="1"/>
          <p:nvPr/>
        </p:nvSpPr>
        <p:spPr>
          <a:xfrm>
            <a:off x="533400" y="228600"/>
            <a:ext cx="10716260" cy="583565"/>
          </a:xfrm>
          <a:prstGeom prst="rect">
            <a:avLst/>
          </a:prstGeom>
          <a:noFill/>
          <a:ln w="9525">
            <a:noFill/>
          </a:ln>
        </p:spPr>
        <p:txBody>
          <a:bodyPr wrap="square">
            <a:spAutoFit/>
          </a:bodyPr>
          <a:p>
            <a:pPr marL="229235" indent="-229235"/>
            <a:r>
              <a:rPr lang="en-US" sz="3200" b="1">
                <a:solidFill>
                  <a:srgbClr val="FFC000"/>
                </a:solidFill>
                <a:latin typeface="Times New Roman" panose="02020603050405020304" pitchFamily="18" charset="0"/>
              </a:rPr>
              <a:t>3.2. Sự thành lập Ủy ban Olympic quốc tế</a:t>
            </a:r>
            <a:endParaRPr lang="en-US" sz="3200" b="1">
              <a:solidFill>
                <a:srgbClr val="FFC000"/>
              </a:solidFill>
              <a:latin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0" name="Text Box 109"/>
          <p:cNvSpPr txBox="1"/>
          <p:nvPr/>
        </p:nvSpPr>
        <p:spPr>
          <a:xfrm>
            <a:off x="0" y="1066800"/>
            <a:ext cx="12009755" cy="5015865"/>
          </a:xfrm>
          <a:prstGeom prst="rect">
            <a:avLst/>
          </a:prstGeom>
          <a:noFill/>
          <a:ln w="9525">
            <a:noFill/>
          </a:ln>
        </p:spPr>
        <p:txBody>
          <a:bodyPr wrap="square">
            <a:spAutoFit/>
          </a:bodyPr>
          <a:p>
            <a:pPr indent="0"/>
            <a:r>
              <a:rPr lang="en-US" sz="3200" b="1">
                <a:solidFill>
                  <a:srgbClr val="FFFF00"/>
                </a:solidFill>
                <a:latin typeface="Times New Roman" panose="02020603050405020304" pitchFamily="18" charset="0"/>
              </a:rPr>
              <a:t>* Một số điểm chú ý trong Hiến chương Olympic</a:t>
            </a:r>
            <a:endParaRPr lang="en-US" sz="3200" b="0" i="1">
              <a:solidFill>
                <a:srgbClr val="FFFF00"/>
              </a:solidFill>
              <a:latin typeface="Times New Roman" panose="02020603050405020304" pitchFamily="18" charset="0"/>
            </a:endParaRPr>
          </a:p>
          <a:p>
            <a:pPr indent="0"/>
            <a:r>
              <a:rPr lang="en-US" sz="3200" b="0" i="1">
                <a:solidFill>
                  <a:srgbClr val="FFFF00"/>
                </a:solidFill>
                <a:latin typeface="Times New Roman" panose="02020603050405020304" pitchFamily="18" charset="0"/>
              </a:rPr>
              <a:t>Điều 2: Vai trò của UBOQT</a:t>
            </a:r>
            <a:endParaRPr lang="en-US" sz="3200" b="0">
              <a:solidFill>
                <a:srgbClr val="FFFF00"/>
              </a:solidFill>
              <a:latin typeface="Times New Roman" panose="02020603050405020304" pitchFamily="18" charset="0"/>
            </a:endParaRPr>
          </a:p>
          <a:p>
            <a:pPr indent="0"/>
            <a:r>
              <a:rPr lang="en-US" sz="3200" b="0">
                <a:solidFill>
                  <a:schemeClr val="bg1"/>
                </a:solidFill>
                <a:latin typeface="Times New Roman" panose="02020603050405020304" pitchFamily="18" charset="0"/>
              </a:rPr>
              <a:t>	- Vai trò của UBOQT là chỉ đạo việc truyền bá tư tưởng Olympic phù hợp với Hiến chương Olympic. Muốn vậy UBOQT phải:	- Khuyến khích sự phối hợp, tổ chức phát triển thể thao và các cuộc thi đấu thể thao, thực hiện các biện pháp nhằm mở rộng quan hệ với các tổ chức thể thao quốc gia và quốc tế với mục tiêu tăng cường sức mạnh đoàn kết nhất trí của phong trào Olympic.	- Hợp tác với các tổ chức, chính quyền hoặc cá nhân có sự uy tín nhằm mục đích đưa thể thao phụng sự nhân loại.</a:t>
            </a:r>
            <a:endParaRPr lang="en-US" sz="3200" b="0">
              <a:solidFill>
                <a:schemeClr val="bg1"/>
              </a:solidFill>
              <a:latin typeface="Times New Roman" panose="02020603050405020304" pitchFamily="18" charset="0"/>
            </a:endParaRPr>
          </a:p>
        </p:txBody>
      </p:sp>
      <p:sp>
        <p:nvSpPr>
          <p:cNvPr id="5" name="Text Box 4"/>
          <p:cNvSpPr txBox="1"/>
          <p:nvPr/>
        </p:nvSpPr>
        <p:spPr>
          <a:xfrm>
            <a:off x="533400" y="228600"/>
            <a:ext cx="10716260" cy="583565"/>
          </a:xfrm>
          <a:prstGeom prst="rect">
            <a:avLst/>
          </a:prstGeom>
          <a:noFill/>
          <a:ln w="9525">
            <a:noFill/>
          </a:ln>
        </p:spPr>
        <p:txBody>
          <a:bodyPr wrap="square">
            <a:spAutoFit/>
          </a:bodyPr>
          <a:p>
            <a:pPr marL="229235" indent="-229235"/>
            <a:r>
              <a:rPr lang="en-US" sz="3200" b="1">
                <a:solidFill>
                  <a:srgbClr val="FFC000"/>
                </a:solidFill>
                <a:latin typeface="Times New Roman" panose="02020603050405020304" pitchFamily="18" charset="0"/>
              </a:rPr>
              <a:t>3.2. Sự thành lập Ủy ban Olympic quốc tế</a:t>
            </a:r>
            <a:endParaRPr lang="en-US" sz="3200" b="1">
              <a:solidFill>
                <a:srgbClr val="FFC000"/>
              </a:solidFill>
              <a:latin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0" name="Text Box 109"/>
          <p:cNvSpPr txBox="1"/>
          <p:nvPr/>
        </p:nvSpPr>
        <p:spPr>
          <a:xfrm>
            <a:off x="76200" y="1219200"/>
            <a:ext cx="12009755" cy="4523105"/>
          </a:xfrm>
          <a:prstGeom prst="rect">
            <a:avLst/>
          </a:prstGeom>
          <a:noFill/>
          <a:ln w="9525">
            <a:noFill/>
          </a:ln>
        </p:spPr>
        <p:txBody>
          <a:bodyPr wrap="square">
            <a:spAutoFit/>
          </a:bodyPr>
          <a:p>
            <a:pPr indent="0" algn="just"/>
            <a:r>
              <a:rPr lang="en-US" sz="2800" b="0">
                <a:solidFill>
                  <a:schemeClr val="bg1"/>
                </a:solidFill>
                <a:latin typeface="Times New Roman" panose="02020603050405020304" pitchFamily="18" charset="0"/>
              </a:rPr>
              <a:t>- </a:t>
            </a:r>
            <a:r>
              <a:rPr lang="en-US" sz="3200" b="0">
                <a:solidFill>
                  <a:schemeClr val="bg1"/>
                </a:solidFill>
                <a:latin typeface="Times New Roman" panose="02020603050405020304" pitchFamily="18" charset="0"/>
              </a:rPr>
              <a:t>Đảm bảo việc tiến hành đều đặn các thế vận hội.- Tham gia những hoạt động để củng cố hòa bình, những hoạt động nhằm bảo vệ quyền lợi của các thành viên phong trào Olympic và những hoạt động chống lại bất kỳ hình thức phân biệt nào gây tổn hại đến phong trào Olympic.- Khuyến khích mạnh mẽ bằng các phương tiện thích hợp sự tham gia của phụ nữ trong mọi mức độ và mọi cơ cấu, đặc biệt là trong cơ cấu nhân sự của các tổ chức thể thao quốc gia và quốc tế với mục đích thực hiện quyền bình đẳng nam nữ.</a:t>
            </a:r>
            <a:endParaRPr lang="en-US" sz="3200" b="0">
              <a:solidFill>
                <a:schemeClr val="bg1"/>
              </a:solidFill>
              <a:latin typeface="Times New Roman" panose="02020603050405020304" pitchFamily="18" charset="0"/>
            </a:endParaRPr>
          </a:p>
        </p:txBody>
      </p:sp>
      <p:sp>
        <p:nvSpPr>
          <p:cNvPr id="5" name="Text Box 4"/>
          <p:cNvSpPr txBox="1"/>
          <p:nvPr/>
        </p:nvSpPr>
        <p:spPr>
          <a:xfrm>
            <a:off x="533400" y="228600"/>
            <a:ext cx="10716260" cy="583565"/>
          </a:xfrm>
          <a:prstGeom prst="rect">
            <a:avLst/>
          </a:prstGeom>
          <a:noFill/>
          <a:ln w="9525">
            <a:noFill/>
          </a:ln>
        </p:spPr>
        <p:txBody>
          <a:bodyPr wrap="square">
            <a:spAutoFit/>
          </a:bodyPr>
          <a:p>
            <a:pPr marL="229235" indent="-229235"/>
            <a:r>
              <a:rPr lang="en-US" sz="3200" b="1">
                <a:solidFill>
                  <a:srgbClr val="FFC000"/>
                </a:solidFill>
                <a:latin typeface="Times New Roman" panose="02020603050405020304" pitchFamily="18" charset="0"/>
              </a:rPr>
              <a:t>3.2. Sự thành lập Ủy ban Olympic quốc tế</a:t>
            </a:r>
            <a:endParaRPr lang="en-US" sz="3200" b="1">
              <a:solidFill>
                <a:srgbClr val="FFC000"/>
              </a:solidFill>
              <a:latin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 Box 1"/>
          <p:cNvSpPr txBox="1"/>
          <p:nvPr/>
        </p:nvSpPr>
        <p:spPr>
          <a:xfrm>
            <a:off x="116205" y="914400"/>
            <a:ext cx="11960225" cy="5015865"/>
          </a:xfrm>
          <a:prstGeom prst="rect">
            <a:avLst/>
          </a:prstGeom>
          <a:noFill/>
          <a:ln w="9525">
            <a:noFill/>
          </a:ln>
        </p:spPr>
        <p:txBody>
          <a:bodyPr wrap="square">
            <a:spAutoFit/>
          </a:bodyPr>
          <a:p>
            <a:pPr marL="88900" indent="-88900" algn="just"/>
            <a:r>
              <a:rPr lang="en-US" sz="2800" b="0">
                <a:solidFill>
                  <a:schemeClr val="bg1"/>
                </a:solidFill>
                <a:latin typeface="Times New Roman" panose="02020603050405020304" pitchFamily="18" charset="0"/>
              </a:rPr>
              <a:t>	</a:t>
            </a:r>
            <a:r>
              <a:rPr lang="en-US" sz="3200" b="0">
                <a:solidFill>
                  <a:schemeClr val="bg1"/>
                </a:solidFill>
                <a:latin typeface="Times New Roman" panose="02020603050405020304" pitchFamily="18" charset="0"/>
              </a:rPr>
              <a:t>- Ủng hộ và khuyến khích việc nâng cao đạo đức thể thao- Dành nhiều nỗ lực để đảm bảo các cuộc thi đấu thể thao thường xuyên diễn ra với tinh thần cao thượng và phi bạo lực.- Chỉ đạo cuộc đấu tranh chống nạn doping trong thể thao.- Chống mọi lạm dụng chính trị hoặc thương mại đối với thể thao và vận động viên.- Khuyến khích các tổ chức thể thao và các tổ chức công cộng khác dành những nỗ lực cao nhất cho vị trí xã hội và tương lai nghề nghiệp của vận động viên.</a:t>
            </a:r>
            <a:endParaRPr lang="en-US" sz="3200" b="0">
              <a:solidFill>
                <a:schemeClr val="bg1"/>
              </a:solidFill>
              <a:latin typeface="Times New Roman" panose="02020603050405020304" pitchFamily="18" charset="0"/>
            </a:endParaRPr>
          </a:p>
          <a:p>
            <a:endParaRPr lang="en-US" sz="3200" b="0">
              <a:solidFill>
                <a:schemeClr val="bg1"/>
              </a:solidFill>
              <a:latin typeface="Times New Roman" panose="02020603050405020304" pitchFamily="18" charset="0"/>
            </a:endParaRPr>
          </a:p>
        </p:txBody>
      </p:sp>
      <p:sp>
        <p:nvSpPr>
          <p:cNvPr id="5" name="Text Box 4"/>
          <p:cNvSpPr txBox="1"/>
          <p:nvPr/>
        </p:nvSpPr>
        <p:spPr>
          <a:xfrm>
            <a:off x="533400" y="228600"/>
            <a:ext cx="10716260" cy="583565"/>
          </a:xfrm>
          <a:prstGeom prst="rect">
            <a:avLst/>
          </a:prstGeom>
          <a:noFill/>
          <a:ln w="9525">
            <a:noFill/>
          </a:ln>
        </p:spPr>
        <p:txBody>
          <a:bodyPr wrap="square">
            <a:spAutoFit/>
          </a:bodyPr>
          <a:p>
            <a:pPr marL="229235" indent="-229235"/>
            <a:r>
              <a:rPr lang="en-US" sz="3200" b="1">
                <a:solidFill>
                  <a:srgbClr val="FFC000"/>
                </a:solidFill>
                <a:latin typeface="Times New Roman" panose="02020603050405020304" pitchFamily="18" charset="0"/>
              </a:rPr>
              <a:t>3.2. Sự thành lập Ủy ban Olympic quốc tế</a:t>
            </a:r>
            <a:endParaRPr lang="en-US" sz="3200" b="1">
              <a:solidFill>
                <a:srgbClr val="FFC000"/>
              </a:solidFill>
              <a:latin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ext Box 2"/>
          <p:cNvSpPr txBox="1"/>
          <p:nvPr/>
        </p:nvSpPr>
        <p:spPr>
          <a:xfrm>
            <a:off x="57150" y="228600"/>
            <a:ext cx="9418955" cy="1076325"/>
          </a:xfrm>
          <a:prstGeom prst="rect">
            <a:avLst/>
          </a:prstGeom>
          <a:noFill/>
          <a:ln w="9525">
            <a:noFill/>
          </a:ln>
        </p:spPr>
        <p:txBody>
          <a:bodyPr wrap="square">
            <a:spAutoFit/>
          </a:bodyPr>
          <a:p>
            <a:pPr indent="0"/>
            <a:r>
              <a:rPr lang="en-US" sz="3200" b="0">
                <a:solidFill>
                  <a:srgbClr val="FFC000"/>
                </a:solidFill>
                <a:latin typeface="Times New Roman" panose="02020603050405020304" pitchFamily="18" charset="0"/>
                <a:ea typeface="SimSun" panose="02010600030101010101" pitchFamily="2" charset="-122"/>
                <a:cs typeface="Times New Roman" panose="02020603050405020304" pitchFamily="18" charset="0"/>
              </a:rPr>
              <a:t>3.1Sự phát triển của TT và việc thành lập các tổ chức TT quốc tế</a:t>
            </a:r>
            <a:endParaRPr lang="en-US" sz="3200" b="0">
              <a:solidFill>
                <a:srgbClr val="FFC000"/>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100" name="Text Box 99"/>
          <p:cNvSpPr txBox="1"/>
          <p:nvPr/>
        </p:nvSpPr>
        <p:spPr>
          <a:xfrm>
            <a:off x="304800" y="1295400"/>
            <a:ext cx="7999095" cy="5507990"/>
          </a:xfrm>
          <a:prstGeom prst="rect">
            <a:avLst/>
          </a:prstGeom>
          <a:noFill/>
          <a:ln w="9525">
            <a:noFill/>
          </a:ln>
        </p:spPr>
        <p:txBody>
          <a:bodyPr wrap="square">
            <a:spAutoFit/>
          </a:bodyPr>
          <a:p>
            <a:pPr indent="359410" algn="just"/>
            <a:r>
              <a:rPr lang="en-US" sz="2400" b="0">
                <a:solidFill>
                  <a:schemeClr val="bg1"/>
                </a:solidFill>
                <a:latin typeface="Times New Roman" panose="02020603050405020304" pitchFamily="18" charset="0"/>
              </a:rPr>
              <a:t>	</a:t>
            </a:r>
            <a:r>
              <a:rPr lang="en-US" sz="3200" b="0">
                <a:solidFill>
                  <a:schemeClr val="bg1"/>
                </a:solidFill>
                <a:latin typeface="Times New Roman" panose="02020603050405020304" pitchFamily="18" charset="0"/>
              </a:rPr>
              <a:t>      Đến giữa thế kỷ XIX, bùng lên một phong trào đòi quyền giáo dục cho tất cả mọi người và thích ứng lại với chương trình học đường cho phù hợp với thực tế xã hội của thời đại. </a:t>
            </a:r>
            <a:endParaRPr lang="en-US" sz="3200" b="0">
              <a:solidFill>
                <a:schemeClr val="bg1"/>
              </a:solidFill>
              <a:latin typeface="Times New Roman" panose="02020603050405020304" pitchFamily="18" charset="0"/>
            </a:endParaRPr>
          </a:p>
          <a:p>
            <a:pPr indent="359410" algn="just"/>
            <a:r>
              <a:rPr lang="en-US" sz="3200" b="0">
                <a:solidFill>
                  <a:schemeClr val="bg1"/>
                </a:solidFill>
                <a:latin typeface="Times New Roman" panose="02020603050405020304" pitchFamily="18" charset="0"/>
              </a:rPr>
              <a:t>		Trong bối cảnh đó, đòi hỏi về quyền lợi được luyện tập thể thao cũng được tăng lên. Hoạt động thể dục thể thao dấy lên mạnh mẽ, những tác phẩm về thể thao được xuất bản, nhiều hội thể thao cũng được thành lập và tăng cường hoạt động</a:t>
            </a:r>
            <a:r>
              <a:rPr lang="en-US" sz="3200" b="0">
                <a:latin typeface="Times New Roman" panose="02020603050405020304" pitchFamily="18" charset="0"/>
              </a:rPr>
              <a:t>.</a:t>
            </a:r>
            <a:endParaRPr lang="en-US" sz="3200"/>
          </a:p>
        </p:txBody>
      </p:sp>
      <p:pic>
        <p:nvPicPr>
          <p:cNvPr id="102" name="Picture 101"/>
          <p:cNvPicPr/>
          <p:nvPr/>
        </p:nvPicPr>
        <p:blipFill>
          <a:blip r:embed="rId1"/>
          <a:stretch>
            <a:fillRect/>
          </a:stretch>
        </p:blipFill>
        <p:spPr>
          <a:xfrm>
            <a:off x="8509635" y="1380490"/>
            <a:ext cx="3669030" cy="4902835"/>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 Box 1"/>
          <p:cNvSpPr txBox="1"/>
          <p:nvPr/>
        </p:nvSpPr>
        <p:spPr>
          <a:xfrm>
            <a:off x="76200" y="304800"/>
            <a:ext cx="11960225" cy="6000750"/>
          </a:xfrm>
          <a:prstGeom prst="rect">
            <a:avLst/>
          </a:prstGeom>
          <a:noFill/>
          <a:ln w="9525">
            <a:noFill/>
          </a:ln>
        </p:spPr>
        <p:txBody>
          <a:bodyPr wrap="square">
            <a:spAutoFit/>
          </a:bodyPr>
          <a:p>
            <a:pPr marL="88900" indent="-88900" algn="just"/>
            <a:r>
              <a:rPr lang="en-US" sz="2400" b="0">
                <a:solidFill>
                  <a:schemeClr val="bg1"/>
                </a:solidFill>
                <a:latin typeface="Times New Roman" panose="02020603050405020304" pitchFamily="18" charset="0"/>
              </a:rPr>
              <a:t>	</a:t>
            </a:r>
            <a:r>
              <a:rPr lang="en-US" sz="3200" b="0">
                <a:solidFill>
                  <a:schemeClr val="bg1"/>
                </a:solidFill>
                <a:latin typeface="Times New Roman" panose="02020603050405020304" pitchFamily="18" charset="0"/>
              </a:rPr>
              <a:t>- Khuyến khích sự phát triển phong trào thể thao quần chúng, nền tảng của thể thao đỉnh cao và cũng là biện pháp đóng góp cho sự phát triển của phong trào thể thao cho mọi người.- Nhận thức rằng thế vận hội phải được tiến hàng trong những điều kiện thể hiện sự quan tâm một cách có trách nhiệm đối với môi trường và phải khuyến khích phong trào Olympic thể hiện thái độ trách nhiệm đó đối với môi trường. Thực hiện các biện pháp phản ánh sự quan tâm đó trong những hoạt động và hình thức giáo dục đối với những gì liên quan đến phong trào Olympic như là một yếu tố quan trọng để duy trì sự phát triển.- Bảo trợ Viện Hàn Lâm Olympic quốc tế.- Bảo trợ các cơ quan chuyên trách về giáo dục Olympic.</a:t>
            </a:r>
            <a:endParaRPr lang="en-US" sz="3200" b="0">
              <a:solidFill>
                <a:schemeClr val="bg1"/>
              </a:solidFill>
              <a:latin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0" name="Text Box 109"/>
          <p:cNvSpPr txBox="1"/>
          <p:nvPr/>
        </p:nvSpPr>
        <p:spPr>
          <a:xfrm>
            <a:off x="152400" y="1066800"/>
            <a:ext cx="11990070" cy="5507990"/>
          </a:xfrm>
          <a:prstGeom prst="rect">
            <a:avLst/>
          </a:prstGeom>
          <a:noFill/>
          <a:ln w="9525">
            <a:noFill/>
          </a:ln>
        </p:spPr>
        <p:txBody>
          <a:bodyPr wrap="square">
            <a:spAutoFit/>
          </a:bodyPr>
          <a:p>
            <a:pPr indent="0"/>
            <a:r>
              <a:rPr lang="en-US" sz="3200" b="0" i="1">
                <a:solidFill>
                  <a:srgbClr val="FFC000"/>
                </a:solidFill>
                <a:latin typeface="Times New Roman" panose="02020603050405020304" pitchFamily="18" charset="0"/>
              </a:rPr>
              <a:t>Điều 3: Thành viên của phong trào Olympic</a:t>
            </a:r>
            <a:endParaRPr lang="en-US" sz="3200" b="0">
              <a:latin typeface="Times New Roman" panose="02020603050405020304" pitchFamily="18" charset="0"/>
            </a:endParaRPr>
          </a:p>
          <a:p>
            <a:pPr indent="0"/>
            <a:r>
              <a:rPr lang="en-US" sz="3200" b="0">
                <a:solidFill>
                  <a:schemeClr val="bg1"/>
                </a:solidFill>
                <a:latin typeface="Times New Roman" panose="02020603050405020304" pitchFamily="18" charset="0"/>
              </a:rPr>
              <a:t>1. Không kể UBOQT, phong trào Olympic gồm những liên đoàn quốc tế (LĐQT), các Ủy ban Olympic quốc gia (UBOQG), các Ủy ban tổ chức thế vận hội (UBTCTVH), các liên đoàn quốc gia (LĐQG), các câu lạc bộ (CLB), kể cả những hội viên của họ, nhất là các vận động viên. Ngoài ra phong trào Olympic còn gồm các tổ chức và các cơ quan khác được UBOQT thừa nhận.2. Mọi hình thức phân biệt đối với một nước hoặc một người vì lý do chủng tộc, tôn giáo, chính trị, giới tính hoặc lý do khác đều không thể dung nạp là thành viên của phong trào Olympic.</a:t>
            </a:r>
            <a:endParaRPr lang="en-US" sz="3200" b="0" i="1">
              <a:solidFill>
                <a:schemeClr val="bg1"/>
              </a:solidFill>
              <a:latin typeface="Times New Roman" panose="02020603050405020304" pitchFamily="18" charset="0"/>
            </a:endParaRPr>
          </a:p>
          <a:p>
            <a:pPr indent="0"/>
            <a:endParaRPr lang="en-US" sz="3200" b="0">
              <a:solidFill>
                <a:schemeClr val="bg1"/>
              </a:solidFill>
              <a:latin typeface="Times New Roman" panose="02020603050405020304" pitchFamily="18" charset="0"/>
            </a:endParaRPr>
          </a:p>
        </p:txBody>
      </p:sp>
      <p:sp>
        <p:nvSpPr>
          <p:cNvPr id="5" name="Text Box 4"/>
          <p:cNvSpPr txBox="1"/>
          <p:nvPr/>
        </p:nvSpPr>
        <p:spPr>
          <a:xfrm>
            <a:off x="533400" y="228600"/>
            <a:ext cx="10716260" cy="583565"/>
          </a:xfrm>
          <a:prstGeom prst="rect">
            <a:avLst/>
          </a:prstGeom>
          <a:noFill/>
          <a:ln w="9525">
            <a:noFill/>
          </a:ln>
        </p:spPr>
        <p:txBody>
          <a:bodyPr wrap="square">
            <a:spAutoFit/>
          </a:bodyPr>
          <a:p>
            <a:pPr marL="229235" indent="-229235"/>
            <a:r>
              <a:rPr lang="en-US" sz="3200" b="1">
                <a:solidFill>
                  <a:srgbClr val="FFC000"/>
                </a:solidFill>
                <a:latin typeface="Times New Roman" panose="02020603050405020304" pitchFamily="18" charset="0"/>
              </a:rPr>
              <a:t>3.2. Sự thành lập Ủy ban Olympic quốc tế</a:t>
            </a:r>
            <a:endParaRPr lang="en-US" sz="3200" b="1">
              <a:solidFill>
                <a:srgbClr val="FFC000"/>
              </a:solidFill>
              <a:latin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0" name="Text Box 109"/>
          <p:cNvSpPr txBox="1"/>
          <p:nvPr/>
        </p:nvSpPr>
        <p:spPr>
          <a:xfrm>
            <a:off x="201930" y="1143000"/>
            <a:ext cx="11990070" cy="5507990"/>
          </a:xfrm>
          <a:prstGeom prst="rect">
            <a:avLst/>
          </a:prstGeom>
          <a:noFill/>
          <a:ln w="9525">
            <a:noFill/>
          </a:ln>
        </p:spPr>
        <p:txBody>
          <a:bodyPr wrap="square">
            <a:spAutoFit/>
          </a:bodyPr>
          <a:p>
            <a:pPr indent="0"/>
            <a:r>
              <a:rPr lang="en-US" sz="3200" b="0" i="1">
                <a:solidFill>
                  <a:srgbClr val="FFFF00"/>
                </a:solidFill>
                <a:latin typeface="Times New Roman" panose="02020603050405020304" pitchFamily="18" charset="0"/>
              </a:rPr>
              <a:t>Điều 12: Biểu tượng Olympic</a:t>
            </a:r>
            <a:endParaRPr lang="en-US" sz="3200" b="0">
              <a:solidFill>
                <a:srgbClr val="FFFF00"/>
              </a:solidFill>
              <a:latin typeface="Times New Roman" panose="02020603050405020304" pitchFamily="18" charset="0"/>
            </a:endParaRPr>
          </a:p>
          <a:p>
            <a:pPr indent="0" algn="just"/>
            <a:r>
              <a:rPr lang="en-US" sz="3200" b="0">
                <a:solidFill>
                  <a:schemeClr val="bg1"/>
                </a:solidFill>
                <a:latin typeface="Times New Roman" panose="02020603050405020304" pitchFamily="18" charset="0"/>
              </a:rPr>
              <a:t>	1. Biểu tượng Olympic gồm có 5 vòng tròn Olympic bằng một hay nhiều màu	2. Năm màu của các vòng tròn bắt buộc phải là xanh lơ, vàng, đen, xanh lá cây và đỏ. Các vòng tròn đan vào nhau từ trái sang phải. Các vòng xanh lơ, đen và đỏ ở trên, các vòng vàng và xanh lá cây ở dưới. Toàn bộ gần như là một hình thang cân mà đáy nhỏ là đáy dưới, theo hình mẫu chính thức được đặt ở trụ sở UBOQT và được thể hiện dưới đây .</a:t>
            </a:r>
            <a:endParaRPr lang="en-US" sz="3200" b="0">
              <a:solidFill>
                <a:schemeClr val="bg1"/>
              </a:solidFill>
              <a:latin typeface="Times New Roman" panose="02020603050405020304" pitchFamily="18" charset="0"/>
            </a:endParaRPr>
          </a:p>
          <a:p>
            <a:pPr indent="0" algn="just"/>
            <a:r>
              <a:rPr lang="en-US" sz="3200" b="0">
                <a:solidFill>
                  <a:schemeClr val="bg1"/>
                </a:solidFill>
                <a:latin typeface="Times New Roman" panose="02020603050405020304" pitchFamily="18" charset="0"/>
              </a:rPr>
              <a:t>	3. Biểu tượng Olympic miêu tả sự đoàn kết năm châu và sự gặp mặt vận động viên toàn thế giới ở TVH.</a:t>
            </a:r>
            <a:endParaRPr lang="en-US" sz="3200" b="0">
              <a:solidFill>
                <a:schemeClr val="bg1"/>
              </a:solidFill>
              <a:latin typeface="Times New Roman" panose="02020603050405020304" pitchFamily="18" charset="0"/>
            </a:endParaRPr>
          </a:p>
        </p:txBody>
      </p:sp>
      <p:sp>
        <p:nvSpPr>
          <p:cNvPr id="5" name="Text Box 4"/>
          <p:cNvSpPr txBox="1"/>
          <p:nvPr/>
        </p:nvSpPr>
        <p:spPr>
          <a:xfrm>
            <a:off x="533400" y="228600"/>
            <a:ext cx="10716260" cy="583565"/>
          </a:xfrm>
          <a:prstGeom prst="rect">
            <a:avLst/>
          </a:prstGeom>
          <a:noFill/>
          <a:ln w="9525">
            <a:noFill/>
          </a:ln>
        </p:spPr>
        <p:txBody>
          <a:bodyPr wrap="square">
            <a:spAutoFit/>
          </a:bodyPr>
          <a:p>
            <a:pPr marL="229235" indent="-229235"/>
            <a:r>
              <a:rPr lang="en-US" sz="3200" b="1">
                <a:solidFill>
                  <a:srgbClr val="FFC000"/>
                </a:solidFill>
                <a:latin typeface="Times New Roman" panose="02020603050405020304" pitchFamily="18" charset="0"/>
              </a:rPr>
              <a:t>3.2. Sự thành lập Ủy ban Olympic quốc tế</a:t>
            </a:r>
            <a:endParaRPr lang="en-US" sz="3200" b="1">
              <a:solidFill>
                <a:srgbClr val="FFC000"/>
              </a:solidFill>
              <a:latin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p:nvPr/>
        </p:nvPicPr>
        <p:blipFill>
          <a:blip r:embed="rId1"/>
          <a:stretch>
            <a:fillRect/>
          </a:stretch>
        </p:blipFill>
        <p:spPr>
          <a:xfrm>
            <a:off x="504190" y="696595"/>
            <a:ext cx="11000740" cy="4418330"/>
          </a:xfrm>
          <a:prstGeom prst="rect">
            <a:avLst/>
          </a:prstGeom>
          <a:noFill/>
          <a:ln w="9525">
            <a:noFill/>
          </a:ln>
        </p:spPr>
      </p:pic>
      <p:sp>
        <p:nvSpPr>
          <p:cNvPr id="3" name="Text Box 2"/>
          <p:cNvSpPr txBox="1"/>
          <p:nvPr/>
        </p:nvSpPr>
        <p:spPr>
          <a:xfrm>
            <a:off x="2514600" y="5562600"/>
            <a:ext cx="7532370" cy="1198880"/>
          </a:xfrm>
          <a:prstGeom prst="rect">
            <a:avLst/>
          </a:prstGeom>
          <a:noFill/>
        </p:spPr>
        <p:txBody>
          <a:bodyPr wrap="square" rtlCol="0" anchor="t">
            <a:spAutoFit/>
          </a:bodyPr>
          <a:p>
            <a:pPr algn="ctr"/>
            <a:r>
              <a:rPr lang="en-US" sz="3600" b="1">
                <a:solidFill>
                  <a:srgbClr val="FF0000"/>
                </a:solidFill>
                <a:latin typeface="Times New Roman" panose="02020603050405020304" pitchFamily="18" charset="0"/>
                <a:sym typeface="+mn-ea"/>
              </a:rPr>
              <a:t>Biểu tượng Olympic</a:t>
            </a:r>
            <a:endParaRPr lang="en-US" sz="3600" b="1">
              <a:solidFill>
                <a:srgbClr val="FF0000"/>
              </a:solidFill>
              <a:latin typeface="Times New Roman" panose="02020603050405020304" pitchFamily="18" charset="0"/>
              <a:sym typeface="+mn-ea"/>
            </a:endParaRPr>
          </a:p>
          <a:p>
            <a:pPr algn="ctr"/>
            <a:endParaRPr lang="en-US" sz="3600" b="1">
              <a:solidFill>
                <a:srgbClr val="FF0000"/>
              </a:solidFill>
              <a:latin typeface="Times New Roman" panose="02020603050405020304" pitchFamily="18" charset="0"/>
              <a:sym typeface="+mn-e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1" name="Text Box 110"/>
          <p:cNvSpPr txBox="1"/>
          <p:nvPr/>
        </p:nvSpPr>
        <p:spPr>
          <a:xfrm>
            <a:off x="152400" y="304800"/>
            <a:ext cx="11929745" cy="2553335"/>
          </a:xfrm>
          <a:prstGeom prst="rect">
            <a:avLst/>
          </a:prstGeom>
          <a:noFill/>
          <a:ln w="9525">
            <a:noFill/>
          </a:ln>
        </p:spPr>
        <p:txBody>
          <a:bodyPr wrap="square">
            <a:spAutoFit/>
          </a:bodyPr>
          <a:p>
            <a:pPr indent="0" algn="just"/>
            <a:r>
              <a:rPr lang="en-US" sz="3200" b="0" i="1">
                <a:solidFill>
                  <a:srgbClr val="FFC000"/>
                </a:solidFill>
                <a:latin typeface="Times New Roman" panose="02020603050405020304" pitchFamily="18" charset="0"/>
              </a:rPr>
              <a:t>Điều 13: Cờ Olympic</a:t>
            </a:r>
            <a:endParaRPr lang="en-US" sz="3200" b="0">
              <a:solidFill>
                <a:srgbClr val="FFC000"/>
              </a:solidFill>
              <a:latin typeface="Times New Roman" panose="02020603050405020304" pitchFamily="18" charset="0"/>
            </a:endParaRPr>
          </a:p>
          <a:p>
            <a:pPr indent="0" algn="just"/>
            <a:r>
              <a:rPr lang="en-US" sz="3200" b="0">
                <a:solidFill>
                  <a:schemeClr val="bg1"/>
                </a:solidFill>
                <a:latin typeface="Times New Roman" panose="02020603050405020304" pitchFamily="18" charset="0"/>
              </a:rPr>
              <a:t>	Cờ Olympic nền trắng, không có riềm viền, ở giữa có biểu tượng Olympic 5 màu. Hình vẽ và các tỷ lệ kích thước của nó phải bằng lá cờ mà Pierre De Coubertin đã giới thiệu ở Đại hội đại biểu Paris năm 1924.</a:t>
            </a:r>
            <a:endParaRPr lang="en-US" sz="3200" b="0" i="1">
              <a:solidFill>
                <a:schemeClr val="bg1"/>
              </a:solidFill>
              <a:latin typeface="Times New Roman" panose="02020603050405020304" pitchFamily="18" charset="0"/>
            </a:endParaRPr>
          </a:p>
          <a:p>
            <a:pPr indent="0" algn="just"/>
            <a:endParaRPr lang="en-US" sz="3200" b="0" i="1">
              <a:solidFill>
                <a:schemeClr val="bg1"/>
              </a:solidFill>
              <a:latin typeface="Times New Roman" panose="02020603050405020304" pitchFamily="18" charset="0"/>
            </a:endParaRPr>
          </a:p>
        </p:txBody>
      </p:sp>
      <p:pic>
        <p:nvPicPr>
          <p:cNvPr id="4" name="Picture 3"/>
          <p:cNvPicPr/>
          <p:nvPr/>
        </p:nvPicPr>
        <p:blipFill>
          <a:blip r:embed="rId1"/>
          <a:stretch>
            <a:fillRect/>
          </a:stretch>
        </p:blipFill>
        <p:spPr>
          <a:xfrm>
            <a:off x="1524000" y="2819400"/>
            <a:ext cx="7924165" cy="3526155"/>
          </a:xfrm>
          <a:prstGeom prst="rect">
            <a:avLst/>
          </a:prstGeom>
          <a:noFill/>
          <a:ln w="9525">
            <a:noFill/>
          </a:ln>
        </p:spPr>
      </p:pic>
      <p:sp>
        <p:nvSpPr>
          <p:cNvPr id="5" name="Text Box 4"/>
          <p:cNvSpPr txBox="1"/>
          <p:nvPr/>
        </p:nvSpPr>
        <p:spPr>
          <a:xfrm>
            <a:off x="4419600" y="6172200"/>
            <a:ext cx="2644140" cy="521970"/>
          </a:xfrm>
          <a:prstGeom prst="rect">
            <a:avLst/>
          </a:prstGeom>
          <a:noFill/>
        </p:spPr>
        <p:txBody>
          <a:bodyPr wrap="square" rtlCol="0" anchor="t">
            <a:spAutoFit/>
          </a:bodyPr>
          <a:p>
            <a:pPr algn="ctr"/>
            <a:r>
              <a:rPr lang="en-US" sz="2800" b="1" i="1">
                <a:solidFill>
                  <a:srgbClr val="FF0000"/>
                </a:solidFill>
                <a:latin typeface="Times New Roman" panose="02020603050405020304" pitchFamily="18" charset="0"/>
                <a:sym typeface="+mn-ea"/>
              </a:rPr>
              <a:t>Cờ Olympic</a:t>
            </a:r>
            <a:endParaRPr lang="en-US" sz="2800" b="1">
              <a:solidFill>
                <a:srgbClr val="FF0000"/>
              </a:solidFill>
              <a:latin typeface="Times New Roman" panose="02020603050405020304" pitchFamily="18" charset="0"/>
              <a:sym typeface="+mn-e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1" name="Text Box 110"/>
          <p:cNvSpPr txBox="1"/>
          <p:nvPr/>
        </p:nvSpPr>
        <p:spPr>
          <a:xfrm>
            <a:off x="76200" y="118745"/>
            <a:ext cx="11929745" cy="4154170"/>
          </a:xfrm>
          <a:prstGeom prst="rect">
            <a:avLst/>
          </a:prstGeom>
          <a:noFill/>
          <a:ln w="9525">
            <a:noFill/>
          </a:ln>
        </p:spPr>
        <p:txBody>
          <a:bodyPr wrap="square">
            <a:spAutoFit/>
          </a:bodyPr>
          <a:p>
            <a:pPr indent="0"/>
            <a:r>
              <a:rPr lang="en-US" sz="2400" b="0" i="1">
                <a:solidFill>
                  <a:srgbClr val="FFC000"/>
                </a:solidFill>
                <a:latin typeface="Times New Roman" panose="02020603050405020304" pitchFamily="18" charset="0"/>
              </a:rPr>
              <a:t>Điều 14: Khẩu hiệu Olympic</a:t>
            </a:r>
            <a:endParaRPr lang="en-US" sz="2400" b="0">
              <a:solidFill>
                <a:srgbClr val="FFC000"/>
              </a:solidFill>
              <a:latin typeface="Times New Roman" panose="02020603050405020304" pitchFamily="18" charset="0"/>
            </a:endParaRPr>
          </a:p>
          <a:p>
            <a:pPr indent="0"/>
            <a:r>
              <a:rPr lang="en-US" sz="2400" b="0">
                <a:latin typeface="Times New Roman" panose="02020603050405020304" pitchFamily="18" charset="0"/>
              </a:rPr>
              <a:t> </a:t>
            </a:r>
            <a:endParaRPr lang="en-US" sz="2400" b="0">
              <a:latin typeface="Times New Roman" panose="02020603050405020304" pitchFamily="18" charset="0"/>
            </a:endParaRPr>
          </a:p>
          <a:p>
            <a:pPr indent="0"/>
            <a:r>
              <a:rPr lang="en-US" sz="2400" b="0">
                <a:solidFill>
                  <a:srgbClr val="92D050"/>
                </a:solidFill>
                <a:latin typeface="Times New Roman" panose="02020603050405020304" pitchFamily="18" charset="0"/>
              </a:rPr>
              <a:t>“NHANH HƠN, CAO HƠN, MẠNH HƠN” </a:t>
            </a:r>
            <a:endParaRPr lang="en-US" sz="2400" b="0">
              <a:solidFill>
                <a:srgbClr val="92D050"/>
              </a:solidFill>
              <a:latin typeface="Times New Roman" panose="02020603050405020304" pitchFamily="18" charset="0"/>
            </a:endParaRPr>
          </a:p>
          <a:p>
            <a:pPr indent="0"/>
            <a:r>
              <a:rPr lang="en-US" sz="2400" b="0">
                <a:solidFill>
                  <a:srgbClr val="92D050"/>
                </a:solidFill>
                <a:latin typeface="Times New Roman" panose="02020603050405020304" pitchFamily="18" charset="0"/>
              </a:rPr>
              <a:t> </a:t>
            </a:r>
            <a:endParaRPr lang="en-US" sz="2400" b="0">
              <a:solidFill>
                <a:srgbClr val="92D050"/>
              </a:solidFill>
              <a:latin typeface="Times New Roman" panose="02020603050405020304" pitchFamily="18" charset="0"/>
            </a:endParaRPr>
          </a:p>
          <a:p>
            <a:pPr indent="0"/>
            <a:r>
              <a:rPr lang="en-US" sz="2400" b="0">
                <a:solidFill>
                  <a:srgbClr val="92D050"/>
                </a:solidFill>
                <a:latin typeface="Times New Roman" panose="02020603050405020304" pitchFamily="18" charset="0"/>
              </a:rPr>
              <a:t>“Citius, Altius, Fortius” (tiếng Latin)</a:t>
            </a:r>
            <a:endParaRPr lang="en-US" sz="2400" b="0">
              <a:solidFill>
                <a:srgbClr val="92D050"/>
              </a:solidFill>
              <a:latin typeface="Times New Roman" panose="02020603050405020304" pitchFamily="18" charset="0"/>
            </a:endParaRPr>
          </a:p>
          <a:p>
            <a:pPr indent="0"/>
            <a:r>
              <a:rPr lang="en-US" sz="2400" b="0">
                <a:solidFill>
                  <a:srgbClr val="92D050"/>
                </a:solidFill>
                <a:latin typeface="Times New Roman" panose="02020603050405020304" pitchFamily="18" charset="0"/>
              </a:rPr>
              <a:t> </a:t>
            </a:r>
            <a:endParaRPr lang="en-US" sz="2400" b="0">
              <a:solidFill>
                <a:srgbClr val="92D050"/>
              </a:solidFill>
              <a:latin typeface="Times New Roman" panose="02020603050405020304" pitchFamily="18" charset="0"/>
            </a:endParaRPr>
          </a:p>
          <a:p>
            <a:pPr indent="0"/>
            <a:r>
              <a:rPr lang="en-US" sz="2400" b="0">
                <a:solidFill>
                  <a:srgbClr val="92D050"/>
                </a:solidFill>
                <a:latin typeface="Times New Roman" panose="02020603050405020304" pitchFamily="18" charset="0"/>
              </a:rPr>
              <a:t>“Faster - Higher - Stronger” (tiếng Anh)</a:t>
            </a:r>
            <a:endParaRPr lang="en-US" sz="2400" b="0">
              <a:solidFill>
                <a:srgbClr val="92D050"/>
              </a:solidFill>
              <a:latin typeface="Times New Roman" panose="02020603050405020304" pitchFamily="18" charset="0"/>
            </a:endParaRPr>
          </a:p>
          <a:p>
            <a:pPr indent="0"/>
            <a:r>
              <a:rPr lang="en-US" sz="2400" b="0">
                <a:solidFill>
                  <a:schemeClr val="bg1"/>
                </a:solidFill>
                <a:latin typeface="Times New Roman" panose="02020603050405020304" pitchFamily="18" charset="0"/>
              </a:rPr>
              <a:t>	</a:t>
            </a:r>
            <a:endParaRPr lang="en-US" sz="2400" b="0">
              <a:solidFill>
                <a:schemeClr val="bg1"/>
              </a:solidFill>
              <a:latin typeface="Times New Roman" panose="02020603050405020304" pitchFamily="18" charset="0"/>
            </a:endParaRPr>
          </a:p>
          <a:p>
            <a:pPr indent="0"/>
            <a:r>
              <a:rPr lang="en-US" sz="2400" b="0">
                <a:solidFill>
                  <a:schemeClr val="bg1"/>
                </a:solidFill>
                <a:latin typeface="Times New Roman" panose="02020603050405020304" pitchFamily="18" charset="0"/>
              </a:rPr>
              <a:t>Biểu thị thông điệp của UBOQT gửi tới mọi thành viên của phong trào Olympic, kêu gọi họ hãy trở nên tài giỏi hơn theo đúng tinh thần Olympic.</a:t>
            </a:r>
            <a:endParaRPr lang="en-US" sz="2400" b="0" i="1">
              <a:solidFill>
                <a:schemeClr val="bg1"/>
              </a:solidFill>
              <a:latin typeface="Times New Roman" panose="02020603050405020304" pitchFamily="18" charset="0"/>
            </a:endParaRPr>
          </a:p>
          <a:p>
            <a:pPr indent="0"/>
            <a:endParaRPr lang="en-US" sz="2400" b="0" i="1">
              <a:solidFill>
                <a:schemeClr val="bg1"/>
              </a:solidFill>
              <a:latin typeface="Times New Roman" panose="02020603050405020304" pitchFamily="18" charset="0"/>
            </a:endParaRPr>
          </a:p>
        </p:txBody>
      </p:sp>
      <p:pic>
        <p:nvPicPr>
          <p:cNvPr id="112" name="Picture 111"/>
          <p:cNvPicPr/>
          <p:nvPr/>
        </p:nvPicPr>
        <p:blipFill>
          <a:blip r:embed="rId1"/>
          <a:stretch>
            <a:fillRect/>
          </a:stretch>
        </p:blipFill>
        <p:spPr>
          <a:xfrm>
            <a:off x="6237605" y="4044315"/>
            <a:ext cx="4460875" cy="2466975"/>
          </a:xfrm>
          <a:prstGeom prst="rect">
            <a:avLst/>
          </a:prstGeom>
          <a:noFill/>
          <a:ln w="9525">
            <a:noFill/>
          </a:ln>
        </p:spPr>
      </p:pic>
      <p:pic>
        <p:nvPicPr>
          <p:cNvPr id="113" name="Picture 112"/>
          <p:cNvPicPr/>
          <p:nvPr/>
        </p:nvPicPr>
        <p:blipFill>
          <a:blip r:embed="rId2"/>
          <a:stretch>
            <a:fillRect/>
          </a:stretch>
        </p:blipFill>
        <p:spPr>
          <a:xfrm>
            <a:off x="838200" y="4044315"/>
            <a:ext cx="5155565" cy="2466340"/>
          </a:xfrm>
          <a:prstGeom prst="rect">
            <a:avLst/>
          </a:prstGeom>
          <a:noFill/>
          <a:ln w="9525">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1" name="Text Box 110"/>
          <p:cNvSpPr txBox="1"/>
          <p:nvPr/>
        </p:nvSpPr>
        <p:spPr>
          <a:xfrm>
            <a:off x="49530" y="457200"/>
            <a:ext cx="11929745" cy="3538220"/>
          </a:xfrm>
          <a:prstGeom prst="rect">
            <a:avLst/>
          </a:prstGeom>
          <a:noFill/>
          <a:ln w="9525">
            <a:noFill/>
          </a:ln>
        </p:spPr>
        <p:txBody>
          <a:bodyPr wrap="square">
            <a:spAutoFit/>
          </a:bodyPr>
          <a:p>
            <a:pPr indent="0" algn="just"/>
            <a:r>
              <a:rPr lang="en-US" sz="3200" b="0" i="1">
                <a:solidFill>
                  <a:srgbClr val="FFC000"/>
                </a:solidFill>
                <a:latin typeface="Times New Roman" panose="02020603050405020304" pitchFamily="18" charset="0"/>
              </a:rPr>
              <a:t>Điều 15: Biểu trưng Olympic</a:t>
            </a:r>
            <a:endParaRPr lang="en-US" sz="3200" b="0">
              <a:solidFill>
                <a:srgbClr val="FFC000"/>
              </a:solidFill>
              <a:latin typeface="Times New Roman" panose="02020603050405020304" pitchFamily="18" charset="0"/>
            </a:endParaRPr>
          </a:p>
          <a:p>
            <a:pPr indent="0" algn="just"/>
            <a:r>
              <a:rPr lang="en-US" sz="3200" b="0">
                <a:solidFill>
                  <a:schemeClr val="bg1"/>
                </a:solidFill>
                <a:latin typeface="Times New Roman" panose="02020603050405020304" pitchFamily="18" charset="0"/>
              </a:rPr>
              <a:t>1. Biểu trưng Olymopic là một hình vẽ gộp, liên kết các vòng Olympic với một yếu tố phân biệt khác.2. Hình vẽ của mọi biểu trưng Olympic phải đệ trình lên BCH UBOQT phê chuẩn. Sự phê chuẩn đó là điều kiện tiên quyết để sử dụng biểu trưng này.</a:t>
            </a:r>
            <a:endParaRPr lang="en-US" sz="3200" b="0" i="1">
              <a:solidFill>
                <a:schemeClr val="bg1"/>
              </a:solidFill>
              <a:latin typeface="Times New Roman" panose="02020603050405020304" pitchFamily="18" charset="0"/>
            </a:endParaRPr>
          </a:p>
          <a:p>
            <a:pPr indent="0" algn="just"/>
            <a:endParaRPr lang="en-US" sz="3200" b="0" i="1">
              <a:solidFill>
                <a:schemeClr val="bg1"/>
              </a:solidFill>
              <a:latin typeface="Times New Roman" panose="02020603050405020304" pitchFamily="18" charset="0"/>
            </a:endParaRPr>
          </a:p>
        </p:txBody>
      </p:sp>
      <p:pic>
        <p:nvPicPr>
          <p:cNvPr id="116" name="Picture 115"/>
          <p:cNvPicPr/>
          <p:nvPr/>
        </p:nvPicPr>
        <p:blipFill>
          <a:blip r:embed="rId1"/>
          <a:stretch>
            <a:fillRect/>
          </a:stretch>
        </p:blipFill>
        <p:spPr>
          <a:xfrm>
            <a:off x="1824990" y="3581400"/>
            <a:ext cx="8378825" cy="3225800"/>
          </a:xfrm>
          <a:prstGeom prst="rect">
            <a:avLst/>
          </a:prstGeom>
          <a:noFill/>
          <a:ln w="9525">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1" name="Text Box 110"/>
          <p:cNvSpPr txBox="1"/>
          <p:nvPr/>
        </p:nvSpPr>
        <p:spPr>
          <a:xfrm>
            <a:off x="116205" y="304800"/>
            <a:ext cx="11929745" cy="1568450"/>
          </a:xfrm>
          <a:prstGeom prst="rect">
            <a:avLst/>
          </a:prstGeom>
          <a:noFill/>
          <a:ln w="9525">
            <a:noFill/>
          </a:ln>
        </p:spPr>
        <p:txBody>
          <a:bodyPr wrap="square">
            <a:spAutoFit/>
          </a:bodyPr>
          <a:p>
            <a:pPr indent="0"/>
            <a:r>
              <a:rPr lang="en-US" sz="2400" b="0" i="1">
                <a:solidFill>
                  <a:srgbClr val="FFC000"/>
                </a:solidFill>
                <a:latin typeface="Times New Roman" panose="02020603050405020304" pitchFamily="18" charset="0"/>
              </a:rPr>
              <a:t>Điều 16: Nhạc thiều Olympic</a:t>
            </a:r>
            <a:endParaRPr lang="en-US" sz="2400" b="0">
              <a:solidFill>
                <a:srgbClr val="FFC000"/>
              </a:solidFill>
              <a:latin typeface="Times New Roman" panose="02020603050405020304" pitchFamily="18" charset="0"/>
            </a:endParaRPr>
          </a:p>
          <a:p>
            <a:pPr indent="0"/>
            <a:r>
              <a:rPr lang="en-US" sz="2400" b="0">
                <a:solidFill>
                  <a:schemeClr val="bg1"/>
                </a:solidFill>
                <a:latin typeface="Times New Roman" panose="02020603050405020304" pitchFamily="18" charset="0"/>
              </a:rPr>
              <a:t>Nhạc thiều Olympic là nhạc thiều được UBOQT duyệt tại kỳ hợp lần thứ 55 năm 1958 ở Tokyo và bản nhạc đó đã được để ở trụ sở UBOQT.</a:t>
            </a:r>
            <a:endParaRPr lang="en-US" sz="2400" b="0" i="1">
              <a:solidFill>
                <a:schemeClr val="bg1"/>
              </a:solidFill>
              <a:latin typeface="Times New Roman" panose="02020603050405020304" pitchFamily="18" charset="0"/>
            </a:endParaRPr>
          </a:p>
          <a:p>
            <a:endParaRPr lang="en-US" sz="2400" b="0" i="1">
              <a:solidFill>
                <a:schemeClr val="bg1"/>
              </a:solidFill>
              <a:latin typeface="Times New Roman" panose="02020603050405020304" pitchFamily="18" charset="0"/>
            </a:endParaRPr>
          </a:p>
        </p:txBody>
      </p:sp>
      <p:sp>
        <p:nvSpPr>
          <p:cNvPr id="2" name="Text Box 1"/>
          <p:cNvSpPr txBox="1"/>
          <p:nvPr/>
        </p:nvSpPr>
        <p:spPr>
          <a:xfrm>
            <a:off x="457200" y="1676400"/>
            <a:ext cx="8446770" cy="460375"/>
          </a:xfrm>
          <a:prstGeom prst="rect">
            <a:avLst/>
          </a:prstGeom>
          <a:noFill/>
        </p:spPr>
        <p:txBody>
          <a:bodyPr wrap="square" rtlCol="0" anchor="t">
            <a:spAutoFit/>
          </a:bodyPr>
          <a:p>
            <a:r>
              <a:rPr lang="en-US" sz="2400">
                <a:solidFill>
                  <a:srgbClr val="FFFF00"/>
                </a:solidFill>
                <a:latin typeface="Times New Roman" panose="02020603050405020304" pitchFamily="18" charset="0"/>
                <a:cs typeface="Times New Roman" panose="02020603050405020304" pitchFamily="18" charset="0"/>
                <a:hlinkClick r:id="rId1" action="ppaction://hlinkfile"/>
              </a:rPr>
              <a:t>h</a:t>
            </a:r>
            <a:r>
              <a:rPr lang="en-US" sz="2400">
                <a:solidFill>
                  <a:srgbClr val="FFFF00"/>
                </a:solidFill>
                <a:highlight>
                  <a:srgbClr val="FFFF00"/>
                </a:highlight>
                <a:latin typeface="Times New Roman" panose="02020603050405020304" pitchFamily="18" charset="0"/>
                <a:cs typeface="Times New Roman" panose="02020603050405020304" pitchFamily="18" charset="0"/>
                <a:hlinkClick r:id="rId1" action="ppaction://hlinkfile"/>
              </a:rPr>
              <a:t>ttps://www.youtube.com/watch?v=sOqFRxI2HMs</a:t>
            </a:r>
            <a:endParaRPr lang="en-US" sz="2400">
              <a:solidFill>
                <a:srgbClr val="FFFF00"/>
              </a:solidFill>
              <a:highlight>
                <a:srgbClr val="FFFF00"/>
              </a:highlight>
              <a:latin typeface="Times New Roman" panose="02020603050405020304" pitchFamily="18" charset="0"/>
              <a:cs typeface="Times New Roman" panose="02020603050405020304" pitchFamily="18" charset="0"/>
              <a:hlinkClick r:id="rId1" action="ppaction://hlinkfile"/>
            </a:endParaRPr>
          </a:p>
        </p:txBody>
      </p:sp>
      <p:sp>
        <p:nvSpPr>
          <p:cNvPr id="117" name="Text Box 116"/>
          <p:cNvSpPr txBox="1"/>
          <p:nvPr/>
        </p:nvSpPr>
        <p:spPr>
          <a:xfrm>
            <a:off x="100965" y="2286000"/>
            <a:ext cx="11959590" cy="829945"/>
          </a:xfrm>
          <a:prstGeom prst="rect">
            <a:avLst/>
          </a:prstGeom>
          <a:noFill/>
          <a:ln w="9525">
            <a:noFill/>
          </a:ln>
        </p:spPr>
        <p:txBody>
          <a:bodyPr wrap="square">
            <a:spAutoFit/>
          </a:bodyPr>
          <a:p>
            <a:pPr indent="0"/>
            <a:r>
              <a:rPr lang="en-US" sz="2400" b="0" i="1">
                <a:solidFill>
                  <a:srgbClr val="FFFF00"/>
                </a:solidFill>
                <a:latin typeface="Times New Roman" panose="02020603050405020304" pitchFamily="18" charset="0"/>
              </a:rPr>
              <a:t>Điều 17: Chủ quyền đối với biểu tượng, cờ, khẩu hiệu và nhạc thiều của Olympic đều thuộc đặc quyền của UBOQT</a:t>
            </a:r>
            <a:endParaRPr lang="en-US" sz="2400" b="0" i="1">
              <a:solidFill>
                <a:srgbClr val="FFFF00"/>
              </a:solidFill>
              <a:latin typeface="Times New Roman" panose="02020603050405020304" pitchFamily="18" charset="0"/>
            </a:endParaRPr>
          </a:p>
        </p:txBody>
      </p:sp>
      <p:sp>
        <p:nvSpPr>
          <p:cNvPr id="100" name="Text Box 99"/>
          <p:cNvSpPr txBox="1"/>
          <p:nvPr/>
        </p:nvSpPr>
        <p:spPr>
          <a:xfrm>
            <a:off x="149860" y="3528695"/>
            <a:ext cx="11896090" cy="3107690"/>
          </a:xfrm>
          <a:prstGeom prst="rect">
            <a:avLst/>
          </a:prstGeom>
          <a:noFill/>
          <a:ln w="9525">
            <a:noFill/>
          </a:ln>
        </p:spPr>
        <p:txBody>
          <a:bodyPr wrap="square">
            <a:spAutoFit/>
          </a:bodyPr>
          <a:p>
            <a:pPr marL="153035" indent="-153035"/>
            <a:r>
              <a:rPr lang="en-US" sz="2800" i="1">
                <a:solidFill>
                  <a:srgbClr val="FFC000"/>
                </a:solidFill>
                <a:latin typeface="Times New Roman" panose="02020603050405020304" pitchFamily="18" charset="0"/>
                <a:sym typeface="+mn-ea"/>
              </a:rPr>
              <a:t>Điều 18: </a:t>
            </a:r>
            <a:r>
              <a:rPr lang="en-US" sz="2800" b="0" i="1">
                <a:solidFill>
                  <a:srgbClr val="FFC000"/>
                </a:solidFill>
                <a:latin typeface="Times New Roman" panose="02020603050405020304" pitchFamily="18" charset="0"/>
              </a:rPr>
              <a:t>Lửa Olympic, đuốc Olympic, đài đuốc Olympic</a:t>
            </a:r>
            <a:r>
              <a:rPr lang="en-US" sz="2800" b="0">
                <a:solidFill>
                  <a:schemeClr val="bg1"/>
                </a:solidFill>
                <a:latin typeface="Times New Roman" panose="02020603050405020304" pitchFamily="18" charset="0"/>
              </a:rPr>
              <a:t>1. Lửa Olympic là ngọn lửa được đốt lên từ núi Olympia dưới quyền chỉ đạo của UBOQT.2. Một đuốc (hay một đài đuốc) Olympic là một đuốc (hay một đài đuốc) hoặc phiên bản của nó mà trên đó lửa Olympic cháy.3. UNOQT giữ một chủ quyền về bất kỳ sự liên quan nào đến việc sử dụng lửa Olympic, các đuốc hay các đài đuốc Olympic.</a:t>
            </a:r>
            <a:endParaRPr lang="en-US" sz="2800" b="0">
              <a:solidFill>
                <a:schemeClr val="bg1"/>
              </a:solidFill>
              <a:latin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ext Box 2"/>
          <p:cNvSpPr txBox="1"/>
          <p:nvPr/>
        </p:nvSpPr>
        <p:spPr>
          <a:xfrm>
            <a:off x="257175" y="1143000"/>
            <a:ext cx="11685905" cy="5015865"/>
          </a:xfrm>
          <a:prstGeom prst="rect">
            <a:avLst/>
          </a:prstGeom>
          <a:noFill/>
          <a:ln w="9525">
            <a:noFill/>
          </a:ln>
        </p:spPr>
        <p:txBody>
          <a:bodyPr wrap="square">
            <a:spAutoFit/>
          </a:bodyPr>
          <a:p>
            <a:pPr indent="0" algn="just"/>
            <a:r>
              <a:rPr lang="en-US" sz="3200" b="1">
                <a:solidFill>
                  <a:srgbClr val="FFC000"/>
                </a:solidFill>
                <a:latin typeface="Times New Roman" panose="02020603050405020304" pitchFamily="18" charset="0"/>
              </a:rPr>
              <a:t>Chủ tịch IOC qua các thời kỳ</a:t>
            </a:r>
            <a:endParaRPr lang="en-US" sz="3200" b="0" i="1">
              <a:solidFill>
                <a:srgbClr val="FFC000"/>
              </a:solidFill>
              <a:latin typeface="Times New Roman" panose="02020603050405020304" pitchFamily="18" charset="0"/>
            </a:endParaRPr>
          </a:p>
          <a:p>
            <a:pPr indent="0" algn="just"/>
            <a:r>
              <a:rPr lang="en-US" sz="3200" b="0" i="1">
                <a:solidFill>
                  <a:srgbClr val="FFFF00"/>
                </a:solidFill>
                <a:latin typeface="Times New Roman" panose="02020603050405020304" pitchFamily="18" charset="0"/>
              </a:rPr>
              <a:t>* Démetrius Vikélas (Hy Lạp) 1894 – 1896</a:t>
            </a:r>
            <a:endParaRPr lang="en-US" sz="3200" b="0">
              <a:solidFill>
                <a:srgbClr val="FFFF00"/>
              </a:solidFill>
              <a:latin typeface="Times New Roman" panose="02020603050405020304" pitchFamily="18" charset="0"/>
            </a:endParaRPr>
          </a:p>
          <a:p>
            <a:pPr indent="0" algn="just"/>
            <a:r>
              <a:rPr lang="en-US" sz="3200" b="0">
                <a:solidFill>
                  <a:schemeClr val="bg1"/>
                </a:solidFill>
                <a:latin typeface="Times New Roman" panose="02020603050405020304" pitchFamily="18" charset="0"/>
              </a:rPr>
              <a:t>Sinh năm 1835 ở Syra, Hy lạp. Thành viên của câu lạc bộ “Toàn dân Hy Lạp ở Aten”. Ông là đại diện cho đất nước Hy Lạp ở Đại hội đại biểu Paris năm 1894, là người xin đăng cai Đại hội Olympic hiện đại đầu tiên tổ chức ở Aten. Ông được Pierre De Coubertin đề cử chức chủ tịch đầu tiên của Ủy ban Olympic quốc tế (IOC). Vikélas matas năm 1908, được coi là thành viên tích cực của phong trào Olympic quốc tế.</a:t>
            </a:r>
            <a:endParaRPr lang="en-US" sz="3200" b="0" i="1">
              <a:solidFill>
                <a:schemeClr val="bg1"/>
              </a:solidFill>
              <a:latin typeface="Times New Roman" panose="02020603050405020304" pitchFamily="18" charset="0"/>
            </a:endParaRPr>
          </a:p>
          <a:p>
            <a:endParaRPr lang="en-US" sz="3200" b="0">
              <a:solidFill>
                <a:schemeClr val="bg1"/>
              </a:solidFill>
              <a:latin typeface="Times New Roman" panose="02020603050405020304" pitchFamily="18" charset="0"/>
            </a:endParaRPr>
          </a:p>
        </p:txBody>
      </p:sp>
      <p:sp>
        <p:nvSpPr>
          <p:cNvPr id="2" name="Text Box 1"/>
          <p:cNvSpPr txBox="1"/>
          <p:nvPr/>
        </p:nvSpPr>
        <p:spPr>
          <a:xfrm>
            <a:off x="609600" y="76200"/>
            <a:ext cx="10716260" cy="583565"/>
          </a:xfrm>
          <a:prstGeom prst="rect">
            <a:avLst/>
          </a:prstGeom>
          <a:noFill/>
          <a:ln w="9525">
            <a:noFill/>
          </a:ln>
        </p:spPr>
        <p:txBody>
          <a:bodyPr wrap="square">
            <a:spAutoFit/>
          </a:bodyPr>
          <a:p>
            <a:pPr marL="229235" indent="-229235"/>
            <a:r>
              <a:rPr lang="en-US" sz="3200" b="1">
                <a:solidFill>
                  <a:srgbClr val="FFC000"/>
                </a:solidFill>
                <a:latin typeface="Times New Roman" panose="02020603050405020304" pitchFamily="18" charset="0"/>
              </a:rPr>
              <a:t>3.2. Sự thành lập Ủy ban Olympic quốc tế</a:t>
            </a:r>
            <a:endParaRPr lang="en-US" sz="3200" b="1">
              <a:solidFill>
                <a:srgbClr val="FFC000"/>
              </a:solidFill>
              <a:latin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ext Box 2"/>
          <p:cNvSpPr txBox="1"/>
          <p:nvPr/>
        </p:nvSpPr>
        <p:spPr>
          <a:xfrm>
            <a:off x="124460" y="609600"/>
            <a:ext cx="11943080" cy="5507990"/>
          </a:xfrm>
          <a:prstGeom prst="rect">
            <a:avLst/>
          </a:prstGeom>
          <a:noFill/>
          <a:ln w="9525">
            <a:noFill/>
          </a:ln>
        </p:spPr>
        <p:txBody>
          <a:bodyPr wrap="square">
            <a:spAutoFit/>
          </a:bodyPr>
          <a:p>
            <a:pPr indent="0" algn="just"/>
            <a:r>
              <a:rPr lang="en-US" sz="3200" b="1">
                <a:solidFill>
                  <a:srgbClr val="FFC000"/>
                </a:solidFill>
                <a:latin typeface="Times New Roman" panose="02020603050405020304" pitchFamily="18" charset="0"/>
              </a:rPr>
              <a:t>Chủ tịch IOC qua các thời kỳ</a:t>
            </a:r>
            <a:endParaRPr lang="en-US" sz="3200" b="0" i="1">
              <a:solidFill>
                <a:srgbClr val="FFC000"/>
              </a:solidFill>
              <a:latin typeface="Times New Roman" panose="02020603050405020304" pitchFamily="18" charset="0"/>
            </a:endParaRPr>
          </a:p>
          <a:p>
            <a:pPr indent="0" algn="just"/>
            <a:r>
              <a:rPr lang="en-US" sz="3200" b="0" i="1">
                <a:solidFill>
                  <a:schemeClr val="bg1"/>
                </a:solidFill>
                <a:latin typeface="Times New Roman" panose="02020603050405020304" pitchFamily="18" charset="0"/>
              </a:rPr>
              <a:t>* Huân tước Pierre De Coubertin (Pháp) 1896 – 1925</a:t>
            </a:r>
            <a:r>
              <a:rPr lang="en-US" sz="3200" b="0">
                <a:solidFill>
                  <a:schemeClr val="bg1"/>
                </a:solidFill>
                <a:latin typeface="Times New Roman" panose="02020603050405020304" pitchFamily="18" charset="0"/>
              </a:rPr>
              <a:t>Sinh năm 1863 ở Paris – Pháp, là người sáng lập ra phong trào Olympic hiện đại. Ông là nhà sư phạm thấy được sự cần thiết của thể thao trong sự hình thành phẩm cách. Năm 1894, đứng trước các đại biểu của toàn thế giới, ông đề nghị phục hồi thế vận hội Olympic. Sau đó hai năm, ông thành lập Ủy ban Olympic quốc tế và soạn thảo ngay những cấu trúc của phong trào Olympic. Ông từ chức vào năm 1925 với chức chủ tịch danh dự của Ủy ban Olympic quốc tế. Ông mất năm 1937 ở Genève.</a:t>
            </a:r>
            <a:endParaRPr lang="en-US" sz="3200" b="0">
              <a:solidFill>
                <a:schemeClr val="bg1"/>
              </a:solidFill>
              <a:latin typeface="Times New Roman" panose="02020603050405020304" pitchFamily="18" charset="0"/>
            </a:endParaRPr>
          </a:p>
          <a:p>
            <a:pPr indent="0" algn="just"/>
            <a:endParaRPr lang="en-US" sz="3200" b="0">
              <a:solidFill>
                <a:schemeClr val="bg1"/>
              </a:solidFill>
              <a:latin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ext Box 2"/>
          <p:cNvSpPr txBox="1"/>
          <p:nvPr/>
        </p:nvSpPr>
        <p:spPr>
          <a:xfrm>
            <a:off x="228600" y="228600"/>
            <a:ext cx="10234295" cy="1076325"/>
          </a:xfrm>
          <a:prstGeom prst="rect">
            <a:avLst/>
          </a:prstGeom>
          <a:noFill/>
          <a:ln w="9525">
            <a:noFill/>
          </a:ln>
        </p:spPr>
        <p:txBody>
          <a:bodyPr wrap="square">
            <a:spAutoFit/>
          </a:bodyPr>
          <a:p>
            <a:pPr indent="0"/>
            <a:r>
              <a:rPr lang="en-US" sz="3200" b="0">
                <a:solidFill>
                  <a:srgbClr val="FFC000"/>
                </a:solidFill>
                <a:latin typeface="Times New Roman" panose="02020603050405020304" pitchFamily="18" charset="0"/>
                <a:ea typeface="SimSun" panose="02010600030101010101" pitchFamily="2" charset="-122"/>
                <a:cs typeface="Times New Roman" panose="02020603050405020304" pitchFamily="18" charset="0"/>
              </a:rPr>
              <a:t>3.1Sự phát triển của thể thao và việc thành lập các tổ chức thể thao quốc tế</a:t>
            </a:r>
            <a:endParaRPr lang="en-US" sz="3200" b="0">
              <a:solidFill>
                <a:srgbClr val="FFC000"/>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5" name="Text Box 4"/>
          <p:cNvSpPr txBox="1"/>
          <p:nvPr/>
        </p:nvSpPr>
        <p:spPr>
          <a:xfrm>
            <a:off x="228600" y="1600200"/>
            <a:ext cx="6571615" cy="4030980"/>
          </a:xfrm>
          <a:prstGeom prst="rect">
            <a:avLst/>
          </a:prstGeom>
          <a:noFill/>
          <a:ln w="9525">
            <a:noFill/>
          </a:ln>
        </p:spPr>
        <p:txBody>
          <a:bodyPr wrap="square">
            <a:spAutoFit/>
          </a:bodyPr>
          <a:p>
            <a:pPr indent="720725" algn="just"/>
            <a:r>
              <a:rPr lang="en-US" sz="3200" b="0">
                <a:solidFill>
                  <a:schemeClr val="bg1"/>
                </a:solidFill>
                <a:latin typeface="Times New Roman" panose="02020603050405020304" pitchFamily="18" charset="0"/>
              </a:rPr>
              <a:t>Thể thao là tất cả các loại hình hoạt động thể chất và trò chơi có tính cạnh tranh, với mục đích sử dụng, duy trì và cải thiện các kĩ năng và năng lực thể chất, đem lại niềm vui, hứng khởi cho những người tham gia và sự giải trí cho người xem. </a:t>
            </a:r>
            <a:endParaRPr lang="en-US" sz="3200" b="0">
              <a:solidFill>
                <a:schemeClr val="bg1"/>
              </a:solidFill>
              <a:latin typeface="Times New Roman" panose="02020603050405020304" pitchFamily="18" charset="0"/>
            </a:endParaRPr>
          </a:p>
          <a:p>
            <a:pPr indent="720725" algn="just"/>
            <a:endParaRPr lang="en-US" sz="3200" b="0">
              <a:solidFill>
                <a:schemeClr val="bg1"/>
              </a:solidFill>
              <a:latin typeface="Times New Roman" panose="02020603050405020304" pitchFamily="18" charset="0"/>
            </a:endParaRPr>
          </a:p>
        </p:txBody>
      </p:sp>
      <p:pic>
        <p:nvPicPr>
          <p:cNvPr id="103" name="Picture 102"/>
          <p:cNvPicPr/>
          <p:nvPr/>
        </p:nvPicPr>
        <p:blipFill>
          <a:blip r:embed="rId1"/>
          <a:stretch>
            <a:fillRect/>
          </a:stretch>
        </p:blipFill>
        <p:spPr>
          <a:xfrm>
            <a:off x="7086600" y="1697990"/>
            <a:ext cx="4514850" cy="3489960"/>
          </a:xfrm>
          <a:prstGeom prst="rect">
            <a:avLst/>
          </a:prstGeom>
          <a:noFill/>
          <a:ln w="9525">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ext Box 2"/>
          <p:cNvSpPr txBox="1"/>
          <p:nvPr/>
        </p:nvSpPr>
        <p:spPr>
          <a:xfrm>
            <a:off x="76200" y="533400"/>
            <a:ext cx="11943080" cy="4523105"/>
          </a:xfrm>
          <a:prstGeom prst="rect">
            <a:avLst/>
          </a:prstGeom>
          <a:noFill/>
          <a:ln w="9525">
            <a:noFill/>
          </a:ln>
        </p:spPr>
        <p:txBody>
          <a:bodyPr wrap="square">
            <a:spAutoFit/>
          </a:bodyPr>
          <a:p>
            <a:pPr indent="0" algn="just"/>
            <a:r>
              <a:rPr lang="en-US" sz="3600" b="1">
                <a:solidFill>
                  <a:srgbClr val="FFC000"/>
                </a:solidFill>
                <a:latin typeface="Times New Roman" panose="02020603050405020304" pitchFamily="18" charset="0"/>
              </a:rPr>
              <a:t>Chủ tịch IOC qua các thời kỳ</a:t>
            </a:r>
            <a:endParaRPr lang="en-US" sz="3600" b="0" i="1">
              <a:solidFill>
                <a:srgbClr val="FFC000"/>
              </a:solidFill>
              <a:latin typeface="Times New Roman" panose="02020603050405020304" pitchFamily="18" charset="0"/>
            </a:endParaRPr>
          </a:p>
          <a:p>
            <a:pPr indent="0" algn="just"/>
            <a:r>
              <a:rPr lang="en-US" sz="3600" b="0">
                <a:solidFill>
                  <a:srgbClr val="FFFF00"/>
                </a:solidFill>
                <a:latin typeface="Times New Roman" panose="02020603050405020304" pitchFamily="18" charset="0"/>
              </a:rPr>
              <a:t>* </a:t>
            </a:r>
            <a:r>
              <a:rPr lang="en-US" sz="3600" b="0" i="1">
                <a:solidFill>
                  <a:srgbClr val="FFFF00"/>
                </a:solidFill>
                <a:latin typeface="Times New Roman" panose="02020603050405020304" pitchFamily="18" charset="0"/>
              </a:rPr>
              <a:t>Bá tước Henri De Baillet-Latour (Bỉ) 1925 – 1942</a:t>
            </a:r>
            <a:endParaRPr lang="en-US" sz="3600" b="0">
              <a:solidFill>
                <a:srgbClr val="FFFF00"/>
              </a:solidFill>
              <a:latin typeface="Times New Roman" panose="02020603050405020304" pitchFamily="18" charset="0"/>
            </a:endParaRPr>
          </a:p>
          <a:p>
            <a:pPr indent="0" algn="just"/>
            <a:r>
              <a:rPr lang="en-US" sz="3600" b="0">
                <a:solidFill>
                  <a:schemeClr val="bg1"/>
                </a:solidFill>
                <a:latin typeface="Times New Roman" panose="02020603050405020304" pitchFamily="18" charset="0"/>
              </a:rPr>
              <a:t>Vào Ủy ban Olympic quốc tế (IOC) năm 1903, lúc đó ông 27 tuổi và là ủy viện IOC cho đến qua đời vào năm 1942. Ông là nhà tổ chức Đại hội đại biểu Olympic ở Bruycxen năm 1905, là ủy viên của hội đồng cao cấp giáo dục thể chất của Bỉ, ông đã thành công trong việc đấu tranh cho thành phố Awngve đứng ra tổ chức Thế vận hội lần VI.</a:t>
            </a:r>
            <a:endParaRPr lang="en-US" sz="3600" b="0">
              <a:solidFill>
                <a:schemeClr val="bg1"/>
              </a:solidFill>
              <a:latin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0" name="Text Box 99"/>
          <p:cNvSpPr txBox="1"/>
          <p:nvPr/>
        </p:nvSpPr>
        <p:spPr>
          <a:xfrm>
            <a:off x="76200" y="381000"/>
            <a:ext cx="12008485" cy="5015865"/>
          </a:xfrm>
          <a:prstGeom prst="rect">
            <a:avLst/>
          </a:prstGeom>
          <a:noFill/>
          <a:ln w="9525">
            <a:noFill/>
          </a:ln>
        </p:spPr>
        <p:txBody>
          <a:bodyPr wrap="square">
            <a:spAutoFit/>
          </a:bodyPr>
          <a:p>
            <a:pPr marL="114935" indent="-114935"/>
            <a:r>
              <a:rPr lang="en-US" sz="3200" b="1">
                <a:solidFill>
                  <a:srgbClr val="FFC000"/>
                </a:solidFill>
                <a:latin typeface="Times New Roman" panose="02020603050405020304" pitchFamily="18" charset="0"/>
                <a:sym typeface="+mn-ea"/>
              </a:rPr>
              <a:t>Chủ tịch IOC qua các thời kỳ</a:t>
            </a:r>
            <a:endParaRPr lang="en-US" sz="3200" b="0" i="1">
              <a:solidFill>
                <a:srgbClr val="FFC000"/>
              </a:solidFill>
              <a:latin typeface="Times New Roman" panose="02020603050405020304" pitchFamily="18" charset="0"/>
            </a:endParaRPr>
          </a:p>
          <a:p>
            <a:pPr marL="114935" indent="-114935"/>
            <a:r>
              <a:rPr lang="en-US" sz="3200" b="0">
                <a:solidFill>
                  <a:schemeClr val="accent2"/>
                </a:solidFill>
                <a:latin typeface="Times New Roman" panose="02020603050405020304" pitchFamily="18" charset="0"/>
              </a:rPr>
              <a:t>* </a:t>
            </a:r>
            <a:r>
              <a:rPr lang="en-US" sz="3200" b="0" i="1">
                <a:solidFill>
                  <a:schemeClr val="accent2"/>
                </a:solidFill>
                <a:latin typeface="Times New Roman" panose="02020603050405020304" pitchFamily="18" charset="0"/>
              </a:rPr>
              <a:t>Sigfrid Edstrom (Thụy Điển) 1946 – 1952</a:t>
            </a:r>
            <a:endParaRPr lang="en-US" sz="3200" b="0">
              <a:solidFill>
                <a:schemeClr val="accent2"/>
              </a:solidFill>
              <a:latin typeface="Times New Roman" panose="02020603050405020304" pitchFamily="18" charset="0"/>
            </a:endParaRPr>
          </a:p>
          <a:p>
            <a:pPr marL="114935" indent="-114935"/>
            <a:r>
              <a:rPr lang="en-US" sz="3200" b="0">
                <a:solidFill>
                  <a:schemeClr val="bg1"/>
                </a:solidFill>
                <a:latin typeface="Times New Roman" panose="02020603050405020304" pitchFamily="18" charset="0"/>
              </a:rPr>
              <a:t>		Sinh năm 1870 ở Gơtenborg, Thụy Điển. Ông là vận động viên xuất sắc và là nhà lãnh đạo thể thao có uy tín. Ông là người sáng lập và là chủ tịch Liên đoàn Điền kinh nghiệp dư quốc tế cho đến năm 1946. Ông vào Ủy ban Olympic quốc tế (IOC) năm 1920. Được bầu là Phó Chủ tích IOC năm 1931. Năm 1942 ông trở thành người đứng đầu Ủy ban Olympic quốc tế. Trong khóa họp đầu tiên sau Chiến tranh thế giới thứ hai năm 1946 ông chính thức được bầu là Chủ tịch IOC. Ông xin từ chức vào năm 1952.</a:t>
            </a:r>
            <a:endParaRPr lang="en-US" sz="3200" b="0">
              <a:solidFill>
                <a:schemeClr val="bg1"/>
              </a:solidFill>
              <a:latin typeface="Times New Roman" panose="020206030504050203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0" name="Text Box 99"/>
          <p:cNvSpPr txBox="1"/>
          <p:nvPr/>
        </p:nvSpPr>
        <p:spPr>
          <a:xfrm>
            <a:off x="91440" y="228600"/>
            <a:ext cx="12008485" cy="5015865"/>
          </a:xfrm>
          <a:prstGeom prst="rect">
            <a:avLst/>
          </a:prstGeom>
          <a:noFill/>
          <a:ln w="9525">
            <a:noFill/>
          </a:ln>
        </p:spPr>
        <p:txBody>
          <a:bodyPr wrap="square">
            <a:spAutoFit/>
          </a:bodyPr>
          <a:p>
            <a:pPr marL="114935" indent="-114935"/>
            <a:r>
              <a:rPr lang="en-US" sz="3200" b="1">
                <a:solidFill>
                  <a:srgbClr val="FFC000"/>
                </a:solidFill>
                <a:latin typeface="Times New Roman" panose="02020603050405020304" pitchFamily="18" charset="0"/>
                <a:sym typeface="+mn-ea"/>
              </a:rPr>
              <a:t>Chủ tịch IOC qua các thời kỳ</a:t>
            </a:r>
            <a:endParaRPr lang="en-US" sz="3200" b="0" i="1">
              <a:solidFill>
                <a:srgbClr val="FFC000"/>
              </a:solidFill>
              <a:latin typeface="Times New Roman" panose="02020603050405020304" pitchFamily="18" charset="0"/>
            </a:endParaRPr>
          </a:p>
          <a:p>
            <a:pPr marL="114935" indent="-114935"/>
            <a:r>
              <a:rPr lang="en-US" sz="3200" b="0">
                <a:solidFill>
                  <a:schemeClr val="accent2"/>
                </a:solidFill>
                <a:latin typeface="Times New Roman" panose="02020603050405020304" pitchFamily="18" charset="0"/>
              </a:rPr>
              <a:t>* </a:t>
            </a:r>
            <a:r>
              <a:rPr lang="en-US" sz="3200" b="0" i="1">
                <a:solidFill>
                  <a:schemeClr val="accent2"/>
                </a:solidFill>
                <a:latin typeface="Times New Roman" panose="02020603050405020304" pitchFamily="18" charset="0"/>
              </a:rPr>
              <a:t>Avery Brundage (Mỹ) 1952 – 1972</a:t>
            </a:r>
            <a:endParaRPr lang="en-US" sz="3200" b="0">
              <a:solidFill>
                <a:schemeClr val="accent2"/>
              </a:solidFill>
              <a:latin typeface="Times New Roman" panose="02020603050405020304" pitchFamily="18" charset="0"/>
            </a:endParaRPr>
          </a:p>
          <a:p>
            <a:pPr marL="114935" indent="-114935"/>
            <a:r>
              <a:rPr lang="en-US" sz="3200" b="0">
                <a:solidFill>
                  <a:schemeClr val="bg1"/>
                </a:solidFill>
                <a:latin typeface="Times New Roman" panose="02020603050405020304" pitchFamily="18" charset="0"/>
              </a:rPr>
              <a:t>		Sinh năm 1887 ở Đêtroit (Mỹ). Sau khi tham gia Thế vận hội ở Stôckhôm với tư cách là vận động viên, ông lãnh đạo Liên đoàn Điền kinh nghiệp dư từ năm 1928 đến năm 1938 và lãnh đạo Ủy ban Olympic Mỹ cho đến năm 1954. Ông là ủy viên Ủy ban Olympic quốc tế (IOC) từ 1936, ông giữ chức Chủ tịch IOC từ năm 1952 đến 1972. Ông tích cực bảo vệ các môn thể thao nghiệp dư và cũng là một luật sư đầy nhiệt huyết phụng sự cho lý tưởng Olympic cho tới khi qua đời năm 1975</a:t>
            </a:r>
            <a:endParaRPr lang="en-US" sz="3200" b="0">
              <a:solidFill>
                <a:schemeClr val="bg1"/>
              </a:solidFill>
              <a:latin typeface="Times New Roman"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 Box 1"/>
          <p:cNvSpPr txBox="1"/>
          <p:nvPr/>
        </p:nvSpPr>
        <p:spPr>
          <a:xfrm>
            <a:off x="76200" y="304800"/>
            <a:ext cx="11990070" cy="5015865"/>
          </a:xfrm>
          <a:prstGeom prst="rect">
            <a:avLst/>
          </a:prstGeom>
          <a:noFill/>
          <a:ln w="9525">
            <a:noFill/>
          </a:ln>
        </p:spPr>
        <p:txBody>
          <a:bodyPr wrap="square">
            <a:spAutoFit/>
          </a:bodyPr>
          <a:p>
            <a:pPr marL="114935" indent="-114935" algn="just"/>
            <a:r>
              <a:rPr lang="en-US" sz="3200" b="1">
                <a:solidFill>
                  <a:srgbClr val="FFC000"/>
                </a:solidFill>
                <a:latin typeface="Times New Roman" panose="02020603050405020304" pitchFamily="18" charset="0"/>
                <a:sym typeface="+mn-ea"/>
              </a:rPr>
              <a:t>Chủ tịch IOC qua các thời kỳ</a:t>
            </a:r>
            <a:endParaRPr lang="en-US" sz="3200" b="0" i="1">
              <a:solidFill>
                <a:srgbClr val="FFC000"/>
              </a:solidFill>
              <a:latin typeface="Times New Roman" panose="02020603050405020304" pitchFamily="18" charset="0"/>
            </a:endParaRPr>
          </a:p>
          <a:p>
            <a:pPr marL="114935" indent="-114935" algn="just"/>
            <a:r>
              <a:rPr lang="en-US" sz="3200" b="0">
                <a:solidFill>
                  <a:srgbClr val="FFC000"/>
                </a:solidFill>
                <a:latin typeface="Times New Roman" panose="02020603050405020304" pitchFamily="18" charset="0"/>
              </a:rPr>
              <a:t>* </a:t>
            </a:r>
            <a:r>
              <a:rPr lang="en-US" sz="3200" b="0" i="1">
                <a:solidFill>
                  <a:srgbClr val="FFC000"/>
                </a:solidFill>
                <a:latin typeface="Times New Roman" panose="02020603050405020304" pitchFamily="18" charset="0"/>
              </a:rPr>
              <a:t>Huân tước Lord Killanin (Ailen) 1972 – 1980</a:t>
            </a:r>
            <a:r>
              <a:rPr lang="en-US" sz="3200" b="0">
                <a:solidFill>
                  <a:schemeClr val="bg1"/>
                </a:solidFill>
                <a:latin typeface="Times New Roman" panose="02020603050405020304" pitchFamily="18" charset="0"/>
              </a:rPr>
              <a:t>	Sinh năm 1914, nguyên là nhà báo, nhà sản xuất phim và là một nhà thể thao tài năng. Ông lãnh đạo Ủy ban Olympic Ailen từ năm 1950 đến năm 1972, được bầu là ủy viên Ủy ban Olympic quốc tế (IOC) năm 1952, ông trở thành Phó Chủ tịch vào năm 1958. Ông là người phục vụ sự nghiệp Olympic, thay thế Chủ tịch Brundage năm 1972 và đánh dấu sự lãnh đạo của ông với cả một trí tuệ rông lớn. Năm 1980, Lord Killanin trở thành Chủ tịch danh dự suốt đời.</a:t>
            </a:r>
            <a:endParaRPr lang="en-US" sz="3200" b="0">
              <a:solidFill>
                <a:schemeClr val="bg1"/>
              </a:solidFill>
              <a:latin typeface="Times New Roman" panose="02020603050405020304" pitchFamily="18" charset="0"/>
            </a:endParaRPr>
          </a:p>
          <a:p>
            <a:pPr marL="114935" indent="-114935" algn="just"/>
            <a:endParaRPr lang="en-US" sz="3200" b="0">
              <a:solidFill>
                <a:schemeClr val="bg1"/>
              </a:solidFill>
              <a:latin typeface="Times New Roman" panose="02020603050405020304"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 Box 1"/>
          <p:cNvSpPr txBox="1"/>
          <p:nvPr/>
        </p:nvSpPr>
        <p:spPr>
          <a:xfrm>
            <a:off x="76200" y="304800"/>
            <a:ext cx="11990070" cy="5015865"/>
          </a:xfrm>
          <a:prstGeom prst="rect">
            <a:avLst/>
          </a:prstGeom>
          <a:noFill/>
          <a:ln w="9525">
            <a:noFill/>
          </a:ln>
        </p:spPr>
        <p:txBody>
          <a:bodyPr wrap="square">
            <a:spAutoFit/>
          </a:bodyPr>
          <a:p>
            <a:pPr marL="114935" indent="-114935" algn="just"/>
            <a:r>
              <a:rPr lang="en-US" sz="3200" b="1">
                <a:solidFill>
                  <a:srgbClr val="FFC000"/>
                </a:solidFill>
                <a:latin typeface="Times New Roman" panose="02020603050405020304" pitchFamily="18" charset="0"/>
                <a:sym typeface="+mn-ea"/>
              </a:rPr>
              <a:t>Chủ tịch IOC qua các thời kỳ</a:t>
            </a:r>
            <a:endParaRPr lang="en-US" sz="3200" b="0" i="1">
              <a:solidFill>
                <a:srgbClr val="FFC000"/>
              </a:solidFill>
              <a:latin typeface="Times New Roman" panose="02020603050405020304" pitchFamily="18" charset="0"/>
            </a:endParaRPr>
          </a:p>
          <a:p>
            <a:pPr marL="114935" indent="-114935" algn="just"/>
            <a:r>
              <a:rPr lang="en-US" sz="3200" b="0">
                <a:solidFill>
                  <a:srgbClr val="FFC000"/>
                </a:solidFill>
                <a:latin typeface="Times New Roman" panose="02020603050405020304" pitchFamily="18" charset="0"/>
              </a:rPr>
              <a:t>* </a:t>
            </a:r>
            <a:r>
              <a:rPr lang="en-US" sz="3200" b="0" i="1">
                <a:solidFill>
                  <a:srgbClr val="FFC000"/>
                </a:solidFill>
                <a:latin typeface="Times New Roman" panose="02020603050405020304" pitchFamily="18" charset="0"/>
              </a:rPr>
              <a:t>Juan Atonio Samaranch (Tây Ban Nha) 1980</a:t>
            </a:r>
            <a:r>
              <a:rPr lang="en-US" sz="3200" b="0">
                <a:solidFill>
                  <a:schemeClr val="bg1"/>
                </a:solidFill>
                <a:latin typeface="Times New Roman" panose="02020603050405020304" pitchFamily="18" charset="0"/>
              </a:rPr>
              <a:t>	Sinh năm 1920 ở Barcelona. Ông là nhà công nghiệp, nguyên đại sứ Tây Ban Nha ở Mát-xcơva. Phó Chủ tịch, sau là Chủ tịch Ủy Ban Olympic Tây Ban Nha từ 1955 đến 1970. Ông là một trong những nhà tổ chức Đại hội thể thao các nước vùng Địa Trung Hải ở Barcelona năm 1955. Juan Antonio Samaranch là nhiệm là ủy viên Ủy ban Olympic quốc tế năm 1966, sau đó là Phó chủ tịch. Thay thế Lord Killanin vào năm 1980 và là Chủ tịch Ủy ban Olympic quốc tế cho đến 2001.</a:t>
            </a:r>
            <a:endParaRPr lang="en-US" sz="3200" b="0">
              <a:solidFill>
                <a:schemeClr val="bg1"/>
              </a:solidFill>
              <a:latin typeface="Times New Roman" panose="020206030504050203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0" name="Text Box 99"/>
          <p:cNvSpPr txBox="1"/>
          <p:nvPr/>
        </p:nvSpPr>
        <p:spPr>
          <a:xfrm>
            <a:off x="152400" y="152400"/>
            <a:ext cx="11911965" cy="5015865"/>
          </a:xfrm>
          <a:prstGeom prst="rect">
            <a:avLst/>
          </a:prstGeom>
          <a:noFill/>
          <a:ln w="9525">
            <a:noFill/>
          </a:ln>
        </p:spPr>
        <p:txBody>
          <a:bodyPr wrap="square">
            <a:spAutoFit/>
          </a:bodyPr>
          <a:p>
            <a:pPr indent="0"/>
            <a:r>
              <a:rPr lang="en-US" sz="3200" b="1">
                <a:solidFill>
                  <a:srgbClr val="FFC000"/>
                </a:solidFill>
                <a:latin typeface="Times New Roman" panose="02020603050405020304" pitchFamily="18" charset="0"/>
                <a:sym typeface="+mn-ea"/>
              </a:rPr>
              <a:t>Chủ tịch IOC qua các thời kỳ</a:t>
            </a:r>
            <a:endParaRPr lang="en-US" sz="3200" b="0" i="1">
              <a:solidFill>
                <a:srgbClr val="FFC000"/>
              </a:solidFill>
              <a:latin typeface="Times New Roman" panose="02020603050405020304" pitchFamily="18" charset="0"/>
            </a:endParaRPr>
          </a:p>
          <a:p>
            <a:pPr indent="0" algn="just"/>
            <a:r>
              <a:rPr lang="en-US" sz="3200" b="0" i="1">
                <a:solidFill>
                  <a:srgbClr val="FFC000"/>
                </a:solidFill>
                <a:latin typeface="Times New Roman" panose="02020603050405020304" pitchFamily="18" charset="0"/>
              </a:rPr>
              <a:t>Jacques Rogge (Bỉ) 2001</a:t>
            </a:r>
            <a:r>
              <a:rPr lang="en-US" sz="3200" b="0">
                <a:solidFill>
                  <a:schemeClr val="bg1"/>
                </a:solidFill>
                <a:latin typeface="Times New Roman" panose="02020603050405020304" pitchFamily="18" charset="0"/>
              </a:rPr>
              <a:t>Jacques Rogge là nhà quản lý thể thao và một bác sỹ. Ông đảm nhiệm chức vụ Chủ tịch Ủy ban Olympic quốc tế (IOC) từ năm 2001 đến 2013. Tại cuộc bầu  cử vị trí chủ tịch Ủy ban Olympic quốc tế (IOC), Jacques Rogge đã đánh bại hai ứng cử viên nặng ký Kim Un-Yong (Hàn Quốc) và Dick Pound (Canada) trong cuộc bầu chọn người kế nhiệm ông Juan Antonio Samaranch, sau hai vòng bỏ phiếu tại phiên họp thứ 112 của Tổ chức này ở Moskva vào chiều 16/7/2001. Từ 2013, ông trở thành Chủ tịch danh dự của Tổ chức này.</a:t>
            </a:r>
            <a:endParaRPr lang="en-US" sz="3200" b="0">
              <a:solidFill>
                <a:schemeClr val="bg1"/>
              </a:solidFill>
              <a:latin typeface="Times New Roman" panose="02020603050405020304"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0" name="Text Box 99"/>
          <p:cNvSpPr txBox="1"/>
          <p:nvPr/>
        </p:nvSpPr>
        <p:spPr>
          <a:xfrm>
            <a:off x="152400" y="152400"/>
            <a:ext cx="11911965" cy="6800850"/>
          </a:xfrm>
          <a:prstGeom prst="rect">
            <a:avLst/>
          </a:prstGeom>
          <a:noFill/>
          <a:ln w="9525">
            <a:noFill/>
          </a:ln>
        </p:spPr>
        <p:txBody>
          <a:bodyPr wrap="square">
            <a:spAutoFit/>
          </a:bodyPr>
          <a:p>
            <a:pPr indent="0"/>
            <a:r>
              <a:rPr lang="en-US" sz="2600" b="0">
                <a:solidFill>
                  <a:srgbClr val="FFC000"/>
                </a:solidFill>
                <a:latin typeface="Times New Roman" panose="02020603050405020304" pitchFamily="18" charset="0"/>
              </a:rPr>
              <a:t>* </a:t>
            </a:r>
            <a:r>
              <a:rPr lang="en-US" sz="2600" b="0" i="1">
                <a:solidFill>
                  <a:srgbClr val="FFC000"/>
                </a:solidFill>
                <a:latin typeface="Times New Roman" panose="02020603050405020304" pitchFamily="18" charset="0"/>
              </a:rPr>
              <a:t>Thomas Bach (Bêlarut) 2013</a:t>
            </a:r>
            <a:endParaRPr lang="en-US" sz="2600" b="0">
              <a:solidFill>
                <a:srgbClr val="FFC000"/>
              </a:solidFill>
              <a:latin typeface="Times New Roman" panose="02020603050405020304" pitchFamily="18" charset="0"/>
            </a:endParaRPr>
          </a:p>
          <a:p>
            <a:pPr indent="0"/>
            <a:r>
              <a:rPr lang="en-US" sz="2600" b="0">
                <a:solidFill>
                  <a:schemeClr val="bg1"/>
                </a:solidFill>
                <a:latin typeface="Times New Roman" panose="02020603050405020304" pitchFamily="18" charset="0"/>
              </a:rPr>
              <a:t>	</a:t>
            </a:r>
            <a:r>
              <a:rPr lang="en-US" sz="2400" b="0">
                <a:solidFill>
                  <a:schemeClr val="bg1"/>
                </a:solidFill>
                <a:latin typeface="Times New Roman" panose="02020603050405020304" pitchFamily="18" charset="0"/>
              </a:rPr>
              <a:t>Thomas  Bach  là  Chủ  tịch   của Deutscher   Olympischer   Sportbund (DOSB), trước khi trở thành Chủ tịch IOC. Ông từ chức vụ đứng đầu tại DOSB ngày 16 tháng 9 năm 2013, nơi ông làm Chủ tịch từ năm 2006. Thay thế ông là Alfons Hörmann, nhưng vẫn tiếp tục là thành viên Ban điều hành DOSB. Thêm vào đó, ông cũng từ chức vụ đứng đầu Phòng Thương mại và Công nghiệp Ả Rập-Đức Ghorfa, tuy vậy vẫn tiếp tục đứng đầu Michael Weinig AG Company, một công ty trong ngành công nghiệp máy móc thiết bị chế biến gỗ có trụ sở chính tại quê hương của Bach ở Tauberbischofsheim, Đức.	Bach đứng đầu chiến dịch vận động đăng cai Thế vận hội Mùa đông 2018 của Munich. Trong cuộc bỏ phiếu lựa chọn chủ nhà, Munich chỉ giành được 25 phiếu thua thành phố được chọn Pyeongchang với 63 phiếu. Ngày  9 tháng 5 năm 2013, Bach xác nhận tranh cử chức Chủ tịch của Ủy ban Olympic quốc tế.	Bach được bầu trong nhiệm kỳ tám năm chức Chủ tịch IOC tại Kỳ họp thứ 125 của IOC tại Buenos Aires ngày 10 tháng 9 năm 2013. Ông giành được 49 phiếu trong vòng bầu cuối cùng, giúp ông có đa số phiếu cần thiết. Ông kế nhiệm Jacques Rogge người là Chủ tịch IOC từ 2001 tới 2013. Bach sẽ được quyền tranh cử thêm một nhiệm kỳ bốn năm nữa tại Kỳ họp thứ 133 của IOC từ 2021 tới 2025. Bach đã vượt qua năm  ứng cử viên  khác, Sergey Bubka, Richard Carrión, Ng Ser Miang, Denis Oswald và Wu Ching-Kuo.</a:t>
            </a:r>
            <a:endParaRPr lang="en-US" sz="2400" b="0">
              <a:solidFill>
                <a:schemeClr val="bg1"/>
              </a:solidFill>
              <a:latin typeface="Times New Roman" panose="02020603050405020304"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 Box 1"/>
          <p:cNvSpPr txBox="1"/>
          <p:nvPr/>
        </p:nvSpPr>
        <p:spPr>
          <a:xfrm>
            <a:off x="152400" y="838200"/>
            <a:ext cx="11943080" cy="6000750"/>
          </a:xfrm>
          <a:prstGeom prst="rect">
            <a:avLst/>
          </a:prstGeom>
          <a:noFill/>
          <a:ln w="9525">
            <a:noFill/>
          </a:ln>
        </p:spPr>
        <p:txBody>
          <a:bodyPr wrap="square">
            <a:spAutoFit/>
          </a:bodyPr>
          <a:p>
            <a:pPr indent="0"/>
            <a:r>
              <a:rPr lang="en-US" sz="3200" b="1">
                <a:solidFill>
                  <a:srgbClr val="FFC000"/>
                </a:solidFill>
                <a:latin typeface="Times New Roman" panose="02020603050405020304" pitchFamily="18" charset="0"/>
              </a:rPr>
              <a:t>* Các ủy ban Olympic quốc gia</a:t>
            </a:r>
            <a:endParaRPr lang="en-US" sz="3200" b="0">
              <a:solidFill>
                <a:srgbClr val="FFC000"/>
              </a:solidFill>
              <a:latin typeface="Times New Roman" panose="02020603050405020304" pitchFamily="18" charset="0"/>
            </a:endParaRPr>
          </a:p>
          <a:p>
            <a:pPr indent="0"/>
            <a:r>
              <a:rPr lang="en-US" sz="3200" b="0">
                <a:solidFill>
                  <a:schemeClr val="bg1"/>
                </a:solidFill>
                <a:latin typeface="Times New Roman" panose="02020603050405020304" pitchFamily="18" charset="0"/>
              </a:rPr>
              <a:t>	Các UBOQG phải được IOC công nhận và phải có điều lệ của mình, theo đúng những nguyên tắc và quy tắc của Hiến chương Olympic. Hiện  nay có 199 UBOQG và số này tăng lên hằng năm.	Các UBOQG có trách nhiệm về quyền lực lớn nhất là truyền bá phong trào Olympic tại đất nước mình, tuyển chọn và cử các thành viên trong đoàn Olympic của mình tới Đại hội Olympic. Ngoài ra, các UBOQG là những cơ quan duy nhất được quyền sử dụng cờ và các biểu tượng Olympic.	Các UBOQG đều được tham gia hiệp hội các UBOQG (ANOC), trụ sở đặt tại Paris – Pháp. Hai năm một lần có hội nghị toàn thể ANOC.</a:t>
            </a:r>
            <a:endParaRPr lang="en-US" sz="3200" b="0">
              <a:solidFill>
                <a:schemeClr val="bg1"/>
              </a:solidFill>
              <a:latin typeface="Times New Roman" panose="02020603050405020304" pitchFamily="18" charset="0"/>
            </a:endParaRPr>
          </a:p>
          <a:p>
            <a:pPr indent="0"/>
            <a:endParaRPr lang="en-US" sz="3200" b="0">
              <a:solidFill>
                <a:schemeClr val="bg1"/>
              </a:solidFill>
              <a:latin typeface="Times New Roman" panose="02020603050405020304"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 Box 1"/>
          <p:cNvSpPr txBox="1"/>
          <p:nvPr/>
        </p:nvSpPr>
        <p:spPr>
          <a:xfrm>
            <a:off x="153670" y="76200"/>
            <a:ext cx="11943080" cy="2553335"/>
          </a:xfrm>
          <a:prstGeom prst="rect">
            <a:avLst/>
          </a:prstGeom>
          <a:noFill/>
          <a:ln w="9525">
            <a:noFill/>
          </a:ln>
        </p:spPr>
        <p:txBody>
          <a:bodyPr wrap="square">
            <a:spAutoFit/>
          </a:bodyPr>
          <a:p>
            <a:pPr indent="0"/>
            <a:r>
              <a:rPr lang="en-US" sz="3200" b="0">
                <a:solidFill>
                  <a:srgbClr val="FFFF00"/>
                </a:solidFill>
                <a:latin typeface="Times New Roman" panose="02020603050405020304" pitchFamily="18" charset="0"/>
              </a:rPr>
              <a:t>UBOQG cũng được tập hợp trong 5 hiệp hội châu lục gồm:</a:t>
            </a:r>
            <a:endParaRPr lang="en-US" sz="3200" b="0">
              <a:solidFill>
                <a:srgbClr val="FFFF00"/>
              </a:solidFill>
              <a:latin typeface="Times New Roman" panose="02020603050405020304" pitchFamily="18" charset="0"/>
            </a:endParaRPr>
          </a:p>
          <a:p>
            <a:pPr indent="0"/>
            <a:r>
              <a:rPr lang="en-US" sz="3200" b="0">
                <a:solidFill>
                  <a:schemeClr val="bg1"/>
                </a:solidFill>
                <a:latin typeface="Times New Roman" panose="02020603050405020304" pitchFamily="18" charset="0"/>
              </a:rPr>
              <a:t>- Tổ chức thể thao toàn châu Mỹ (ODEPA)- Hiệp hội các NOC châu Úc (ONOC)- Hiệp hội các NOC châu Phi (ACNOA)- Hội đồng Olympic châu Á (OCA)</a:t>
            </a:r>
            <a:endParaRPr lang="en-US" sz="3200" b="0">
              <a:solidFill>
                <a:schemeClr val="bg1"/>
              </a:solidFill>
              <a:latin typeface="Times New Roman" panose="02020603050405020304" pitchFamily="18" charset="0"/>
            </a:endParaRPr>
          </a:p>
        </p:txBody>
      </p:sp>
      <p:sp>
        <p:nvSpPr>
          <p:cNvPr id="100" name="Text Box 99"/>
          <p:cNvSpPr txBox="1"/>
          <p:nvPr/>
        </p:nvSpPr>
        <p:spPr>
          <a:xfrm>
            <a:off x="228600" y="2590800"/>
            <a:ext cx="7034530" cy="583565"/>
          </a:xfrm>
          <a:prstGeom prst="rect">
            <a:avLst/>
          </a:prstGeom>
          <a:noFill/>
          <a:ln w="9525">
            <a:noFill/>
          </a:ln>
        </p:spPr>
        <p:txBody>
          <a:bodyPr wrap="square">
            <a:spAutoFit/>
          </a:bodyPr>
          <a:p>
            <a:pPr marL="88900" indent="-88900"/>
            <a:r>
              <a:rPr lang="en-US" sz="2400" b="0">
                <a:solidFill>
                  <a:schemeClr val="bg1"/>
                </a:solidFill>
                <a:latin typeface="Times New Roman" panose="02020603050405020304" pitchFamily="18" charset="0"/>
              </a:rPr>
              <a:t>-</a:t>
            </a:r>
            <a:r>
              <a:rPr lang="en-US" sz="3200" b="0">
                <a:solidFill>
                  <a:schemeClr val="bg1"/>
                </a:solidFill>
                <a:latin typeface="Times New Roman" panose="02020603050405020304" pitchFamily="18" charset="0"/>
              </a:rPr>
              <a:t> Hiệp hội các NOC châu Âu (ACNOE)</a:t>
            </a:r>
            <a:endParaRPr lang="en-US" sz="3200" b="0">
              <a:solidFill>
                <a:schemeClr val="bg1"/>
              </a:solidFill>
              <a:latin typeface="Times New Roman" panose="02020603050405020304"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0" name="Text Box 99"/>
          <p:cNvSpPr txBox="1"/>
          <p:nvPr/>
        </p:nvSpPr>
        <p:spPr>
          <a:xfrm>
            <a:off x="76200" y="304800"/>
            <a:ext cx="11944350" cy="5262245"/>
          </a:xfrm>
          <a:prstGeom prst="rect">
            <a:avLst/>
          </a:prstGeom>
          <a:noFill/>
          <a:ln w="9525">
            <a:noFill/>
          </a:ln>
        </p:spPr>
        <p:txBody>
          <a:bodyPr wrap="square">
            <a:spAutoFit/>
          </a:bodyPr>
          <a:p>
            <a:pPr indent="0"/>
            <a:r>
              <a:rPr lang="en-US" sz="2400" b="0" i="1">
                <a:solidFill>
                  <a:srgbClr val="FFC000"/>
                </a:solidFill>
                <a:latin typeface="Times New Roman" panose="02020603050405020304" pitchFamily="18" charset="0"/>
              </a:rPr>
              <a:t>Nhiệm vụ và vai trò của UBOQG</a:t>
            </a:r>
            <a:endParaRPr lang="en-US" sz="2400" b="0">
              <a:solidFill>
                <a:srgbClr val="FFC000"/>
              </a:solidFill>
              <a:latin typeface="Times New Roman" panose="02020603050405020304" pitchFamily="18" charset="0"/>
            </a:endParaRPr>
          </a:p>
          <a:p>
            <a:pPr indent="0"/>
            <a:r>
              <a:rPr lang="en-US" sz="2400" b="0">
                <a:solidFill>
                  <a:schemeClr val="bg1"/>
                </a:solidFill>
                <a:latin typeface="Times New Roman" panose="02020603050405020304" pitchFamily="18" charset="0"/>
              </a:rPr>
              <a:t>	- Nhiệm vụ của UBOQG là phát triển và bảo vệ phong trào Olympic trong từng nước của mình theo đúng Hiến chương Olympic.Các UBOQG	+ Phổ biến các nguyên tắc cơ bản của tư tưởng Olymic ở phạm vi quốc gia trong khuôn khổ hoạt động thể thao và những công việc khác nhau đóng góp vào việc phổ biến tư tưởng Olympic trong chương trình giảng dạy giáo dục thể dục và thể thao tạo các cơ sở trường phổ thông và đại học. Quan tâm thiết lập các cơ quan chuyên về giáo dục Olympic. Đặc biệt quan tâm đến việc sáng lập và các hoạt động của Viện Hàn lâm Olympic quốc gia, các bảo tàng Olympic và các chương trình văn hóa liên quan đến phong trào Olympic.	+ Bảo đảm sự tuân thủ Hiến chương Olympic trong nước mình.	+ Khuyến khích sự phát triển thể thao trình độ cao cũng như thể thao cho mọi người.	+ Giúp đỡ việc đào tạo các cán bộ thể thao chủ yếu bằng cách tổ chức các lớp tập huấn và bảo đảm cho các lớp này góp phần truyền bá những nguyên tắc cơ bản của tư tưởng Olympic</a:t>
            </a:r>
            <a:endParaRPr lang="en-US" sz="2400" b="0">
              <a:solidFill>
                <a:schemeClr val="bg1"/>
              </a:solidFill>
              <a:latin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ext Box 2"/>
          <p:cNvSpPr txBox="1"/>
          <p:nvPr/>
        </p:nvSpPr>
        <p:spPr>
          <a:xfrm>
            <a:off x="228600" y="228600"/>
            <a:ext cx="8472805" cy="1076325"/>
          </a:xfrm>
          <a:prstGeom prst="rect">
            <a:avLst/>
          </a:prstGeom>
          <a:noFill/>
          <a:ln w="9525">
            <a:noFill/>
          </a:ln>
        </p:spPr>
        <p:txBody>
          <a:bodyPr wrap="square">
            <a:spAutoFit/>
          </a:bodyPr>
          <a:p>
            <a:pPr indent="0"/>
            <a:r>
              <a:rPr lang="en-US" sz="3200" b="0">
                <a:solidFill>
                  <a:srgbClr val="FFC000"/>
                </a:solidFill>
                <a:latin typeface="Times New Roman" panose="02020603050405020304" pitchFamily="18" charset="0"/>
                <a:ea typeface="SimSun" panose="02010600030101010101" pitchFamily="2" charset="-122"/>
                <a:cs typeface="Times New Roman" panose="02020603050405020304" pitchFamily="18" charset="0"/>
              </a:rPr>
              <a:t>3.1. Sự phát triển của thể thao và việc thành lập các tổ chức thể thao quốc tế</a:t>
            </a:r>
            <a:endParaRPr lang="en-US" sz="3200" b="0">
              <a:solidFill>
                <a:srgbClr val="FFC000"/>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5" name="Text Box 4"/>
          <p:cNvSpPr txBox="1"/>
          <p:nvPr/>
        </p:nvSpPr>
        <p:spPr>
          <a:xfrm>
            <a:off x="304800" y="1295400"/>
            <a:ext cx="7969250" cy="5262245"/>
          </a:xfrm>
          <a:prstGeom prst="rect">
            <a:avLst/>
          </a:prstGeom>
          <a:noFill/>
          <a:ln w="9525">
            <a:noFill/>
          </a:ln>
        </p:spPr>
        <p:txBody>
          <a:bodyPr wrap="square">
            <a:spAutoFit/>
          </a:bodyPr>
          <a:p>
            <a:pPr indent="720725" algn="just"/>
            <a:r>
              <a:rPr lang="en-US" sz="2800" b="0">
                <a:solidFill>
                  <a:schemeClr val="bg1"/>
                </a:solidFill>
                <a:latin typeface="Times New Roman" panose="02020603050405020304" pitchFamily="18" charset="0"/>
              </a:rPr>
              <a:t>Thông thường cuộc thi đấu hay trò chơi diễn ra giữa hai bên, mỗi bên cố gắng để vượt qua đối phương. Một số môn thể thao cho phép có tỉ số hòa; một số môn khác áp dụng các phương thức phá vỡ thế cân bằng, để đảm bảo có một bên thắng và một bên thua.</a:t>
            </a:r>
            <a:endParaRPr lang="en-US" sz="2800" b="0">
              <a:solidFill>
                <a:schemeClr val="bg1"/>
              </a:solidFill>
              <a:latin typeface="Times New Roman" panose="02020603050405020304" pitchFamily="18" charset="0"/>
            </a:endParaRPr>
          </a:p>
          <a:p>
            <a:pPr indent="720725" algn="just"/>
            <a:r>
              <a:rPr lang="en-US" sz="2800" b="0">
                <a:solidFill>
                  <a:schemeClr val="bg1"/>
                </a:solidFill>
                <a:latin typeface="Times New Roman" panose="02020603050405020304" pitchFamily="18" charset="0"/>
              </a:rPr>
              <a:t> Nhiều giải thể  thao tổ chức các mùa giải thể thao định kỳ để chọn nhà vô địch, đôi khi phải phân định bằng một hay nhiều trận play-off. Ngày nay có hàng trăm môn thể thao được tổ chức, từ những môn được tranh tài giữa các cá nhân, cho tới những môn có hàng trăm người tham gia cùng một lúc.</a:t>
            </a:r>
            <a:endParaRPr lang="en-US" sz="2800" b="0">
              <a:solidFill>
                <a:schemeClr val="bg1"/>
              </a:solidFill>
              <a:latin typeface="Times New Roman" panose="02020603050405020304" pitchFamily="18" charset="0"/>
            </a:endParaRPr>
          </a:p>
        </p:txBody>
      </p:sp>
      <p:pic>
        <p:nvPicPr>
          <p:cNvPr id="105" name="Picture 104"/>
          <p:cNvPicPr/>
          <p:nvPr/>
        </p:nvPicPr>
        <p:blipFill>
          <a:blip r:embed="rId1"/>
          <a:stretch>
            <a:fillRect/>
          </a:stretch>
        </p:blipFill>
        <p:spPr>
          <a:xfrm>
            <a:off x="8274685" y="1508760"/>
            <a:ext cx="3844290" cy="4730115"/>
          </a:xfrm>
          <a:prstGeom prst="rect">
            <a:avLst/>
          </a:prstGeom>
          <a:noFill/>
          <a:ln w="9525">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 Box 1"/>
          <p:cNvSpPr txBox="1"/>
          <p:nvPr/>
        </p:nvSpPr>
        <p:spPr>
          <a:xfrm>
            <a:off x="76200" y="76200"/>
            <a:ext cx="11823700" cy="3046095"/>
          </a:xfrm>
          <a:prstGeom prst="rect">
            <a:avLst/>
          </a:prstGeom>
          <a:noFill/>
          <a:ln w="9525">
            <a:noFill/>
          </a:ln>
        </p:spPr>
        <p:txBody>
          <a:bodyPr wrap="square">
            <a:spAutoFit/>
          </a:bodyPr>
          <a:p>
            <a:pPr indent="359410" algn="just"/>
            <a:r>
              <a:rPr lang="en-US" sz="2400" b="0">
                <a:solidFill>
                  <a:schemeClr val="bg1"/>
                </a:solidFill>
                <a:latin typeface="Times New Roman" panose="02020603050405020304" pitchFamily="18" charset="0"/>
              </a:rPr>
              <a:t>+ Tham gia đấu tranh chống mọi hình thức kỳ thị thô bạo trong thể thao cũng như mọi việc sử dụng các chất và phương cách mà UBOQG hay các liên đoàn quốc tế đã cấm.- Các UBOQG có quyền đại diện nước mình ở TVH và các cuộc thi đấu thể thao ở khu vực, châu lục hay thế giới do UBOQT bảo trợ.- Các UBOQG có quyền chỉ định các thành phố nộp đơn ứng cử xin được tổ chức TVH tại nước đó.- Các UBOQG phải bảo toàn quyền tự chủ của mình và chống lại mọi áp lực, kể cả những mệnh lệnh chính trị, tôn giáo hoặc kinh tế có thể ngăn cản họ tuân theo Hiến chương Olympic.</a:t>
            </a:r>
            <a:endParaRPr lang="en-US" sz="2400" b="0">
              <a:solidFill>
                <a:schemeClr val="bg1"/>
              </a:solidFill>
              <a:latin typeface="Times New Roman" panose="02020603050405020304" pitchFamily="18" charset="0"/>
            </a:endParaRPr>
          </a:p>
        </p:txBody>
      </p:sp>
      <p:sp>
        <p:nvSpPr>
          <p:cNvPr id="3" name="Text Box 2"/>
          <p:cNvSpPr txBox="1"/>
          <p:nvPr/>
        </p:nvSpPr>
        <p:spPr>
          <a:xfrm>
            <a:off x="139065" y="3124200"/>
            <a:ext cx="11913235" cy="1938020"/>
          </a:xfrm>
          <a:prstGeom prst="rect">
            <a:avLst/>
          </a:prstGeom>
          <a:noFill/>
          <a:ln w="9525">
            <a:noFill/>
          </a:ln>
        </p:spPr>
        <p:txBody>
          <a:bodyPr wrap="square">
            <a:spAutoFit/>
          </a:bodyPr>
          <a:p>
            <a:pPr marL="88900" indent="-88900" algn="just"/>
            <a:r>
              <a:rPr lang="en-US" sz="1200" b="0">
                <a:solidFill>
                  <a:srgbClr val="FFC000"/>
                </a:solidFill>
                <a:latin typeface="Times New Roman" panose="02020603050405020304" pitchFamily="18" charset="0"/>
              </a:rPr>
              <a:t>-</a:t>
            </a:r>
            <a:r>
              <a:rPr lang="en-US" sz="2400" b="0">
                <a:solidFill>
                  <a:srgbClr val="FFC000"/>
                </a:solidFill>
                <a:latin typeface="Times New Roman" panose="02020603050405020304" pitchFamily="18" charset="0"/>
              </a:rPr>
              <a:t> Các UBOQG có quyền:</a:t>
            </a:r>
            <a:endParaRPr lang="en-US" sz="2400" b="0">
              <a:solidFill>
                <a:srgbClr val="FFC000"/>
              </a:solidFill>
              <a:latin typeface="Times New Roman" panose="02020603050405020304" pitchFamily="18" charset="0"/>
            </a:endParaRPr>
          </a:p>
          <a:p>
            <a:pPr marL="88900" indent="-88900" algn="just"/>
            <a:r>
              <a:rPr lang="en-US" sz="2400" b="0">
                <a:solidFill>
                  <a:schemeClr val="bg1"/>
                </a:solidFill>
                <a:latin typeface="Times New Roman" panose="02020603050405020304" pitchFamily="18" charset="0"/>
              </a:rPr>
              <a:t>	+ Đề bạt những kiến nghị với UBOQT những vấn đề có liên quan đến Hiến chương Olympic và phong trào Olympic nói chung, kể cả việc tổ chức và tiến hành TVH.	+ Cho các ý kiến về những vấn đề xin ứng cử tổ chức TVH.	+ Công tác chuẩn bị các đại hội đại biểu Olympic.</a:t>
            </a:r>
            <a:endParaRPr lang="en-US" sz="2400" b="0">
              <a:solidFill>
                <a:schemeClr val="bg1"/>
              </a:solidFill>
              <a:latin typeface="Times New Roman" panose="02020603050405020304"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0" name="Text Box 99"/>
          <p:cNvSpPr txBox="1"/>
          <p:nvPr/>
        </p:nvSpPr>
        <p:spPr>
          <a:xfrm>
            <a:off x="130810" y="152400"/>
            <a:ext cx="11929745" cy="5507990"/>
          </a:xfrm>
          <a:prstGeom prst="rect">
            <a:avLst/>
          </a:prstGeom>
          <a:noFill/>
          <a:ln w="9525">
            <a:noFill/>
          </a:ln>
        </p:spPr>
        <p:txBody>
          <a:bodyPr wrap="square">
            <a:spAutoFit/>
          </a:bodyPr>
          <a:p>
            <a:pPr marL="229235" indent="-229235" algn="just"/>
            <a:r>
              <a:rPr lang="en-US" sz="3200" b="1">
                <a:solidFill>
                  <a:srgbClr val="FFC000"/>
                </a:solidFill>
                <a:latin typeface="Times New Roman" panose="02020603050405020304" pitchFamily="18" charset="0"/>
              </a:rPr>
              <a:t>3.1 Các đại hội Olympic qua các thời kỳ</a:t>
            </a:r>
            <a:r>
              <a:rPr lang="en-US" sz="3200" b="1">
                <a:latin typeface="Times New Roman" panose="02020603050405020304" pitchFamily="18" charset="0"/>
              </a:rPr>
              <a:t> 	</a:t>
            </a:r>
            <a:r>
              <a:rPr lang="en-US" sz="3200" b="1">
                <a:solidFill>
                  <a:schemeClr val="bg1"/>
                </a:solidFill>
                <a:latin typeface="Times New Roman" panose="02020603050405020304" pitchFamily="18" charset="0"/>
              </a:rPr>
              <a:t>	</a:t>
            </a:r>
            <a:r>
              <a:rPr lang="en-US" sz="3200" b="0">
                <a:solidFill>
                  <a:schemeClr val="bg1"/>
                </a:solidFill>
                <a:latin typeface="Times New Roman" panose="02020603050405020304" pitchFamily="18" charset="0"/>
              </a:rPr>
              <a:t>Đại hội thể thao Olympic hiện đại (Thế vận hội), cuộc thi thể thao quốc tế để các vận động viên thể thao từ các nước khác nhau tranh tài, tổ chức 4 năm một lần tại những nơi khác nhau. Có hai loại Đại hội Olympic là </a:t>
            </a:r>
            <a:r>
              <a:rPr lang="en-US" sz="3200" b="0">
                <a:solidFill>
                  <a:schemeClr val="bg1"/>
                </a:solidFill>
                <a:highlight>
                  <a:srgbClr val="00FF00"/>
                </a:highlight>
                <a:latin typeface="Times New Roman" panose="02020603050405020304" pitchFamily="18" charset="0"/>
              </a:rPr>
              <a:t>Olympic mùa Hè </a:t>
            </a:r>
            <a:r>
              <a:rPr lang="en-US" sz="3200" b="0">
                <a:solidFill>
                  <a:schemeClr val="bg1"/>
                </a:solidFill>
                <a:latin typeface="Times New Roman" panose="02020603050405020304" pitchFamily="18" charset="0"/>
              </a:rPr>
              <a:t>và </a:t>
            </a:r>
            <a:r>
              <a:rPr lang="en-US" sz="3200" b="0">
                <a:solidFill>
                  <a:schemeClr val="bg1"/>
                </a:solidFill>
                <a:highlight>
                  <a:srgbClr val="00FF00"/>
                </a:highlight>
                <a:latin typeface="Times New Roman" panose="02020603050405020304" pitchFamily="18" charset="0"/>
              </a:rPr>
              <a:t>Olympic mùa Đông</a:t>
            </a:r>
            <a:r>
              <a:rPr lang="en-US" sz="3200" b="0">
                <a:solidFill>
                  <a:schemeClr val="bg1"/>
                </a:solidFill>
                <a:latin typeface="Times New Roman" panose="02020603050405020304" pitchFamily="18" charset="0"/>
              </a:rPr>
              <a:t>. Qua năm 1992 cả hai Thế vận hội được tổ chức cùng năm, nhưng từ năm 1994 thì được đổi lại sao cho cả hai sự kiện thể thao này diễn ra trong các năm xen kẽ nhau. Ví dụ như Olympic mùa Đông tổ chức năm 1994 thì Olympic mùa Hè tổ chức năm 1996, kế đến Olympic mùa Đông diễn ra năm 1998 và Olympic mùa Hè thì diễn ra vào năm 2000.	</a:t>
            </a:r>
            <a:endParaRPr lang="en-US" sz="3200" b="0">
              <a:solidFill>
                <a:schemeClr val="bg1"/>
              </a:solidFill>
              <a:latin typeface="Times New Roman" panose="02020603050405020304"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0" name="Text Box 99"/>
          <p:cNvSpPr txBox="1"/>
          <p:nvPr/>
        </p:nvSpPr>
        <p:spPr>
          <a:xfrm>
            <a:off x="130810" y="152400"/>
            <a:ext cx="11929745" cy="6000750"/>
          </a:xfrm>
          <a:prstGeom prst="rect">
            <a:avLst/>
          </a:prstGeom>
          <a:noFill/>
          <a:ln w="9525">
            <a:noFill/>
          </a:ln>
        </p:spPr>
        <p:txBody>
          <a:bodyPr wrap="square">
            <a:spAutoFit/>
          </a:bodyPr>
          <a:p>
            <a:pPr marL="229235" indent="-229235" algn="just"/>
            <a:r>
              <a:rPr lang="en-US" sz="3200" b="1">
                <a:solidFill>
                  <a:srgbClr val="FFC000"/>
                </a:solidFill>
                <a:latin typeface="Times New Roman" panose="02020603050405020304" pitchFamily="18" charset="0"/>
              </a:rPr>
              <a:t>3.1 Các đại hội Olympic qua các thời kỳ</a:t>
            </a:r>
            <a:r>
              <a:rPr lang="en-US" sz="3200" b="1">
                <a:latin typeface="Times New Roman" panose="02020603050405020304" pitchFamily="18" charset="0"/>
              </a:rPr>
              <a:t> 	</a:t>
            </a:r>
            <a:r>
              <a:rPr lang="en-US" sz="3200" b="1">
                <a:solidFill>
                  <a:schemeClr val="bg1"/>
                </a:solidFill>
                <a:latin typeface="Times New Roman" panose="02020603050405020304" pitchFamily="18" charset="0"/>
              </a:rPr>
              <a:t>	</a:t>
            </a:r>
            <a:r>
              <a:rPr lang="en-US" sz="3200" b="0">
                <a:solidFill>
                  <a:schemeClr val="bg1"/>
                </a:solidFill>
                <a:latin typeface="Times New Roman" panose="02020603050405020304" pitchFamily="18" charset="0"/>
              </a:rPr>
              <a:t>Đại hội thể thao Olympic hiện đại bắt đầu vào năm 1896 tại Aten(Athens), Hy Lạp, hai năm sau khi nhà sư phạm và tư tưởng người Pháp - Pierre de Coubertin đề xuất rằng thế vận hội Olympic của người Hy Lạp cổ đại cần được hồi sinh để tôn vinh nền hòa bình thế giới.		Chương trình Thế vận hội năm 1896 chỉ có các môn thể thao mùa hè (vì Thế vận hội mùa đông đến năm 1924 mới tổ chức)có 300 vận động viên đến từ 15 nước thi 43 môn thi đấu trong 9 môn thể thao khác nhau. Và đến thế vận hội mùa hè 100 năm sau đó tại Atlanta (Mỹ) 1996, có hơn 10.000 vận động viên đến từ hơn 190 nước thi 271 môn thi đấu trong 29 môn thể thao khác nhau.</a:t>
            </a:r>
            <a:endParaRPr lang="en-US" sz="3200" b="0">
              <a:solidFill>
                <a:schemeClr val="bg1"/>
              </a:solidFill>
              <a:latin typeface="Times New Roman" panose="02020603050405020304"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 Box 1"/>
          <p:cNvSpPr txBox="1"/>
          <p:nvPr/>
        </p:nvSpPr>
        <p:spPr>
          <a:xfrm>
            <a:off x="838200" y="914400"/>
            <a:ext cx="9159875" cy="460375"/>
          </a:xfrm>
          <a:prstGeom prst="rect">
            <a:avLst/>
          </a:prstGeom>
          <a:noFill/>
          <a:ln w="9525">
            <a:noFill/>
          </a:ln>
        </p:spPr>
        <p:txBody>
          <a:bodyPr wrap="square">
            <a:spAutoFit/>
          </a:bodyPr>
          <a:p>
            <a:pPr indent="0"/>
            <a:r>
              <a:rPr lang="en-US" sz="1200" b="1" i="1">
                <a:solidFill>
                  <a:schemeClr val="bg1"/>
                </a:solidFill>
                <a:latin typeface="Times New Roman" panose="02020603050405020304" pitchFamily="18" charset="0"/>
              </a:rPr>
              <a:t>*</a:t>
            </a:r>
            <a:r>
              <a:rPr lang="en-US" sz="2400" b="1" i="1">
                <a:solidFill>
                  <a:schemeClr val="bg1"/>
                </a:solidFill>
                <a:latin typeface="Times New Roman" panose="02020603050405020304" pitchFamily="18" charset="0"/>
              </a:rPr>
              <a:t> Thế vận hội mùa hè năm 1896 (Đại hội Olympic hiện đại đầu tiên)</a:t>
            </a:r>
            <a:endParaRPr lang="en-US" sz="2400" b="1" i="1">
              <a:solidFill>
                <a:schemeClr val="bg1"/>
              </a:solidFill>
              <a:latin typeface="Times New Roman" panose="02020603050405020304" pitchFamily="18" charset="0"/>
            </a:endParaRPr>
          </a:p>
        </p:txBody>
      </p:sp>
      <p:pic>
        <p:nvPicPr>
          <p:cNvPr id="3" name="image2.jpeg"/>
          <p:cNvPicPr>
            <a:picLocks noChangeAspect="1"/>
          </p:cNvPicPr>
          <p:nvPr/>
        </p:nvPicPr>
        <p:blipFill>
          <a:blip r:embed="rId1" cstate="print"/>
          <a:stretch>
            <a:fillRect/>
          </a:stretch>
        </p:blipFill>
        <p:spPr>
          <a:xfrm>
            <a:off x="838200" y="2048510"/>
            <a:ext cx="4801235" cy="2423160"/>
          </a:xfrm>
          <a:prstGeom prst="rect">
            <a:avLst/>
          </a:prstGeom>
        </p:spPr>
      </p:pic>
      <p:pic>
        <p:nvPicPr>
          <p:cNvPr id="5" name="image3.png"/>
          <p:cNvPicPr>
            <a:picLocks noChangeAspect="1"/>
          </p:cNvPicPr>
          <p:nvPr/>
        </p:nvPicPr>
        <p:blipFill>
          <a:blip r:embed="rId2" cstate="print"/>
          <a:stretch>
            <a:fillRect/>
          </a:stretch>
        </p:blipFill>
        <p:spPr>
          <a:xfrm>
            <a:off x="6522720" y="2057400"/>
            <a:ext cx="4912995" cy="2414270"/>
          </a:xfrm>
          <a:prstGeom prst="rect">
            <a:avLst/>
          </a:prstGeom>
        </p:spPr>
      </p:pic>
      <p:graphicFrame>
        <p:nvGraphicFramePr>
          <p:cNvPr id="4" name="Table 3"/>
          <p:cNvGraphicFramePr/>
          <p:nvPr/>
        </p:nvGraphicFramePr>
        <p:xfrm>
          <a:off x="6096000" y="2833052"/>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en-US" b="0"/>
                    </a:p>
                  </a:txBody>
                  <a:tcPr>
                    <a:lnL>
                      <a:noFill/>
                    </a:lnL>
                    <a:lnR>
                      <a:noFill/>
                    </a:lnR>
                    <a:lnT cap="flat">
                      <a:noFill/>
                    </a:lnT>
                    <a:lnB cap="flat">
                      <a:noFill/>
                    </a:lnB>
                    <a:lnTlToBr>
                      <a:noFill/>
                    </a:lnTlToBr>
                    <a:lnBlToTr>
                      <a:noFill/>
                    </a:lnBlToTr>
                    <a:noFill/>
                  </a:tcPr>
                </a:tc>
                <a:tc>
                  <a:txBody>
                    <a:bodyPr/>
                    <a:p>
                      <a:pPr>
                        <a:buNone/>
                      </a:pPr>
                      <a:endParaRPr 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en-US"/>
                    </a:p>
                  </a:txBody>
                  <a:tcPr>
                    <a:lnL>
                      <a:noFill/>
                    </a:lnL>
                    <a:lnR>
                      <a:noFill/>
                    </a:lnR>
                    <a:lnT cap="flat">
                      <a:noFill/>
                    </a:lnT>
                    <a:lnB cap="flat">
                      <a:noFill/>
                    </a:lnB>
                    <a:lnTlToBr>
                      <a:noFill/>
                    </a:lnTlToBr>
                    <a:lnBlToTr>
                      <a:noFill/>
                    </a:lnBlToTr>
                    <a:noFill/>
                  </a:tcPr>
                </a:tc>
                <a:tc>
                  <a:txBody>
                    <a:bodyPr/>
                    <a:p>
                      <a:pPr indent="0">
                        <a:buNone/>
                      </a:pPr>
                      <a:endParaRPr lang="en-US"/>
                    </a:p>
                  </a:txBody>
                  <a:tcPr>
                    <a:lnL>
                      <a:noFill/>
                    </a:lnL>
                    <a:lnR cap="flat">
                      <a:noFill/>
                    </a:lnR>
                    <a:lnT cap="flat">
                      <a:noFill/>
                    </a:lnT>
                    <a:lnB cap="flat">
                      <a:noFill/>
                    </a:lnB>
                    <a:lnTlToBr>
                      <a:noFill/>
                    </a:lnTlToBr>
                    <a:lnBlToTr>
                      <a:noFill/>
                    </a:lnBlToTr>
                    <a:noFill/>
                  </a:tcPr>
                </a:tc>
              </a:tr>
            </a:tbl>
          </a:graphicData>
        </a:graphic>
      </p:graphicFrame>
      <p:sp>
        <p:nvSpPr>
          <p:cNvPr id="7" name="Text Box 6"/>
          <p:cNvSpPr txBox="1"/>
          <p:nvPr/>
        </p:nvSpPr>
        <p:spPr>
          <a:xfrm>
            <a:off x="6096000" y="5105400"/>
            <a:ext cx="5345430" cy="922020"/>
          </a:xfrm>
          <a:prstGeom prst="rect">
            <a:avLst/>
          </a:prstGeom>
          <a:noFill/>
          <a:ln w="9525">
            <a:noFill/>
          </a:ln>
        </p:spPr>
        <p:txBody>
          <a:bodyPr wrap="square">
            <a:spAutoFit/>
          </a:bodyPr>
          <a:p>
            <a:pPr indent="0" algn="ctr"/>
            <a:r>
              <a:rPr lang="en-US" b="0" i="1">
                <a:latin typeface="Times New Roman" panose="02020603050405020304" pitchFamily="18" charset="0"/>
              </a:rPr>
              <a:t>(Quang cảnh lễ khai mạc tại sân vận động Panathinaiko– Sưu tầminternet)</a:t>
            </a:r>
            <a:endParaRPr lang="en-US"/>
          </a:p>
        </p:txBody>
      </p:sp>
      <p:sp>
        <p:nvSpPr>
          <p:cNvPr id="8" name="Text Box 7"/>
          <p:cNvSpPr txBox="1"/>
          <p:nvPr/>
        </p:nvSpPr>
        <p:spPr>
          <a:xfrm>
            <a:off x="838200" y="5029200"/>
            <a:ext cx="5080000" cy="398780"/>
          </a:xfrm>
          <a:prstGeom prst="rect">
            <a:avLst/>
          </a:prstGeom>
          <a:noFill/>
          <a:ln w="9525">
            <a:noFill/>
          </a:ln>
        </p:spPr>
        <p:txBody>
          <a:bodyPr>
            <a:spAutoFit/>
          </a:bodyPr>
          <a:p>
            <a:pPr indent="0" algn="ctr"/>
            <a:r>
              <a:rPr lang="en-US" sz="2000" b="0" i="1">
                <a:latin typeface="Times New Roman" panose="02020603050405020304" pitchFamily="18" charset="0"/>
              </a:rPr>
              <a:t>Huy chương Olympic 1896 – Sưu tầm internet</a:t>
            </a:r>
            <a:endParaRPr lang="en-US" sz="20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4" name="Table 3"/>
          <p:cNvGraphicFramePr/>
          <p:nvPr/>
        </p:nvGraphicFramePr>
        <p:xfrm>
          <a:off x="6096000" y="2833052"/>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en-US" b="0"/>
                    </a:p>
                  </a:txBody>
                  <a:tcPr>
                    <a:lnL>
                      <a:noFill/>
                    </a:lnL>
                    <a:lnR>
                      <a:noFill/>
                    </a:lnR>
                    <a:lnT cap="flat">
                      <a:noFill/>
                    </a:lnT>
                    <a:lnB cap="flat">
                      <a:noFill/>
                    </a:lnB>
                    <a:lnTlToBr>
                      <a:noFill/>
                    </a:lnTlToBr>
                    <a:lnBlToTr>
                      <a:noFill/>
                    </a:lnBlToTr>
                    <a:noFill/>
                  </a:tcPr>
                </a:tc>
                <a:tc>
                  <a:txBody>
                    <a:bodyPr/>
                    <a:p>
                      <a:pPr>
                        <a:buNone/>
                      </a:pPr>
                      <a:endParaRPr 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en-US"/>
                    </a:p>
                  </a:txBody>
                  <a:tcPr>
                    <a:lnL>
                      <a:noFill/>
                    </a:lnL>
                    <a:lnR>
                      <a:noFill/>
                    </a:lnR>
                    <a:lnT cap="flat">
                      <a:noFill/>
                    </a:lnT>
                    <a:lnB cap="flat">
                      <a:noFill/>
                    </a:lnB>
                    <a:lnTlToBr>
                      <a:noFill/>
                    </a:lnTlToBr>
                    <a:lnBlToTr>
                      <a:noFill/>
                    </a:lnBlToTr>
                    <a:noFill/>
                  </a:tcPr>
                </a:tc>
                <a:tc>
                  <a:txBody>
                    <a:bodyPr/>
                    <a:p>
                      <a:pPr indent="0">
                        <a:buNone/>
                      </a:pPr>
                      <a:endParaRPr lang="en-US"/>
                    </a:p>
                  </a:txBody>
                  <a:tcPr>
                    <a:lnL>
                      <a:noFill/>
                    </a:lnL>
                    <a:lnR cap="flat">
                      <a:noFill/>
                    </a:lnR>
                    <a:lnT cap="flat">
                      <a:noFill/>
                    </a:lnT>
                    <a:lnB cap="flat">
                      <a:noFill/>
                    </a:lnB>
                    <a:lnTlToBr>
                      <a:noFill/>
                    </a:lnTlToBr>
                    <a:lnBlToTr>
                      <a:noFill/>
                    </a:lnBlToTr>
                    <a:noFill/>
                  </a:tcPr>
                </a:tc>
              </a:tr>
            </a:tbl>
          </a:graphicData>
        </a:graphic>
      </p:graphicFrame>
      <p:sp>
        <p:nvSpPr>
          <p:cNvPr id="100" name="Text Box 99"/>
          <p:cNvSpPr txBox="1"/>
          <p:nvPr/>
        </p:nvSpPr>
        <p:spPr>
          <a:xfrm>
            <a:off x="1605280" y="29210"/>
            <a:ext cx="9780270" cy="460375"/>
          </a:xfrm>
          <a:prstGeom prst="rect">
            <a:avLst/>
          </a:prstGeom>
          <a:noFill/>
          <a:ln w="9525">
            <a:noFill/>
          </a:ln>
        </p:spPr>
        <p:txBody>
          <a:bodyPr wrap="square">
            <a:spAutoFit/>
          </a:bodyPr>
          <a:p>
            <a:pPr indent="0"/>
            <a:r>
              <a:rPr lang="en-US" sz="2400" b="0">
                <a:solidFill>
                  <a:srgbClr val="FFC000"/>
                </a:solidFill>
                <a:latin typeface="Times New Roman" panose="02020603050405020304" pitchFamily="18" charset="0"/>
              </a:rPr>
              <a:t>Thống kê các kỳ thế vận hội mùa hè được thể hiện ở bảng sau:</a:t>
            </a:r>
            <a:endParaRPr lang="en-US" sz="2400" b="0">
              <a:solidFill>
                <a:srgbClr val="FFC000"/>
              </a:solidFill>
              <a:latin typeface="Times New Roman" panose="02020603050405020304" pitchFamily="18" charset="0"/>
            </a:endParaRPr>
          </a:p>
        </p:txBody>
      </p:sp>
      <p:graphicFrame>
        <p:nvGraphicFramePr>
          <p:cNvPr id="6" name="Table 5"/>
          <p:cNvGraphicFramePr/>
          <p:nvPr/>
        </p:nvGraphicFramePr>
        <p:xfrm>
          <a:off x="609600" y="533400"/>
          <a:ext cx="10842625" cy="6245860"/>
        </p:xfrm>
        <a:graphic>
          <a:graphicData uri="http://schemas.openxmlformats.org/drawingml/2006/table">
            <a:tbl>
              <a:tblPr firstRow="1" bandRow="1">
                <a:tableStyleId>{5940675A-B579-460E-94D1-54222C63F5DA}</a:tableStyleId>
              </a:tblPr>
              <a:tblGrid>
                <a:gridCol w="841375"/>
                <a:gridCol w="1139825"/>
                <a:gridCol w="1978660"/>
                <a:gridCol w="2217420"/>
                <a:gridCol w="1590675"/>
                <a:gridCol w="1614805"/>
                <a:gridCol w="1459865"/>
              </a:tblGrid>
              <a:tr h="351790">
                <a:tc>
                  <a:txBody>
                    <a:bodyPr/>
                    <a:p>
                      <a:pPr indent="0">
                        <a:buNone/>
                      </a:pPr>
                      <a:r>
                        <a:rPr lang="en-US" sz="1600" b="0">
                          <a:solidFill>
                            <a:schemeClr val="bg1"/>
                          </a:solidFill>
                          <a:latin typeface="Times New Roman" panose="02020603050405020304" pitchFamily="18" charset="0"/>
                          <a:cs typeface="Times New Roman" panose="02020603050405020304" pitchFamily="18" charset="0"/>
                        </a:rPr>
                        <a:t> </a:t>
                      </a:r>
                      <a:r>
                        <a:rPr lang="en-US" sz="1600" b="1">
                          <a:solidFill>
                            <a:schemeClr val="bg1"/>
                          </a:solidFill>
                          <a:latin typeface="Times New Roman" panose="02020603050405020304" pitchFamily="18" charset="0"/>
                          <a:cs typeface="Times New Roman" panose="02020603050405020304" pitchFamily="18" charset="0"/>
                        </a:rPr>
                        <a:t>TT</a:t>
                      </a:r>
                      <a:endParaRPr lang="en-US" sz="16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solidFill>
                            <a:schemeClr val="bg1"/>
                          </a:solidFill>
                          <a:latin typeface="Times New Roman" panose="02020603050405020304" pitchFamily="18" charset="0"/>
                          <a:cs typeface="Times New Roman" panose="02020603050405020304" pitchFamily="18" charset="0"/>
                        </a:rPr>
                        <a:t> </a:t>
                      </a:r>
                      <a:r>
                        <a:rPr lang="en-US" sz="1600" b="1">
                          <a:solidFill>
                            <a:schemeClr val="bg1"/>
                          </a:solidFill>
                          <a:latin typeface="Times New Roman" panose="02020603050405020304" pitchFamily="18" charset="0"/>
                          <a:cs typeface="Times New Roman" panose="02020603050405020304" pitchFamily="18" charset="0"/>
                        </a:rPr>
                        <a:t>Năm</a:t>
                      </a:r>
                      <a:endParaRPr lang="en-US" sz="16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solidFill>
                            <a:schemeClr val="bg1"/>
                          </a:solidFill>
                          <a:latin typeface="Times New Roman" panose="02020603050405020304" pitchFamily="18" charset="0"/>
                          <a:cs typeface="Times New Roman" panose="02020603050405020304" pitchFamily="18" charset="0"/>
                        </a:rPr>
                        <a:t> </a:t>
                      </a:r>
                      <a:r>
                        <a:rPr lang="en-US" sz="1600" b="1">
                          <a:solidFill>
                            <a:schemeClr val="bg1"/>
                          </a:solidFill>
                          <a:latin typeface="Times New Roman" panose="02020603050405020304" pitchFamily="18" charset="0"/>
                          <a:cs typeface="Times New Roman" panose="02020603050405020304" pitchFamily="18" charset="0"/>
                        </a:rPr>
                        <a:t>Thời gian</a:t>
                      </a:r>
                      <a:endParaRPr lang="en-US" sz="16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solidFill>
                            <a:schemeClr val="bg1"/>
                          </a:solidFill>
                          <a:latin typeface="Times New Roman" panose="02020603050405020304" pitchFamily="18" charset="0"/>
                          <a:cs typeface="Times New Roman" panose="02020603050405020304" pitchFamily="18" charset="0"/>
                        </a:rPr>
                        <a:t> </a:t>
                      </a:r>
                      <a:r>
                        <a:rPr lang="en-US" sz="1600" b="1">
                          <a:solidFill>
                            <a:schemeClr val="bg1"/>
                          </a:solidFill>
                          <a:latin typeface="Times New Roman" panose="02020603050405020304" pitchFamily="18" charset="0"/>
                          <a:cs typeface="Times New Roman" panose="02020603050405020304" pitchFamily="18" charset="0"/>
                        </a:rPr>
                        <a:t>Thành phố</a:t>
                      </a:r>
                      <a:endParaRPr lang="en-US" sz="16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1">
                          <a:solidFill>
                            <a:schemeClr val="bg1"/>
                          </a:solidFill>
                          <a:latin typeface="Times New Roman" panose="02020603050405020304" pitchFamily="18" charset="0"/>
                          <a:cs typeface="Times New Roman" panose="02020603050405020304" pitchFamily="18" charset="0"/>
                        </a:rPr>
                        <a:t>Số nước tham dự</a:t>
                      </a:r>
                      <a:endParaRPr lang="en-US" sz="16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p>
                      <a:pPr indent="0">
                        <a:buNone/>
                      </a:pPr>
                      <a:r>
                        <a:rPr lang="en-US" sz="1600" b="1">
                          <a:solidFill>
                            <a:schemeClr val="bg1"/>
                          </a:solidFill>
                          <a:latin typeface="Times New Roman" panose="02020603050405020304" pitchFamily="18" charset="0"/>
                          <a:cs typeface="Times New Roman" panose="02020603050405020304" pitchFamily="18" charset="0"/>
                        </a:rPr>
                        <a:t>Vận động viên (Nữ)</a:t>
                      </a:r>
                      <a:endParaRPr lang="en-US" sz="16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243840">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1</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1896</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6.4 – 15.4</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solidFill>
                            <a:schemeClr val="bg1"/>
                          </a:solidFill>
                          <a:latin typeface="Times New Roman" panose="02020603050405020304" pitchFamily="18" charset="0"/>
                          <a:cs typeface="Times New Roman" panose="02020603050405020304" pitchFamily="18" charset="0"/>
                        </a:rPr>
                        <a:t>Athens</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14</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245</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(0)</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38125">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2</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1900</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14.5 - 28.10</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solidFill>
                            <a:schemeClr val="bg1"/>
                          </a:solidFill>
                          <a:latin typeface="Times New Roman" panose="02020603050405020304" pitchFamily="18" charset="0"/>
                          <a:cs typeface="Times New Roman" panose="02020603050405020304" pitchFamily="18" charset="0"/>
                        </a:rPr>
                        <a:t>Paris</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19</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1.078</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(15)</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43840">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3</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1904</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1.7 – 29.10</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solidFill>
                            <a:schemeClr val="bg1"/>
                          </a:solidFill>
                          <a:latin typeface="Times New Roman" panose="02020603050405020304" pitchFamily="18" charset="0"/>
                          <a:cs typeface="Times New Roman" panose="02020603050405020304" pitchFamily="18" charset="0"/>
                        </a:rPr>
                        <a:t>Saint – Louis</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13</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689</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(8)</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13385">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4</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1908</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solidFill>
                            <a:schemeClr val="bg1"/>
                          </a:solidFill>
                          <a:latin typeface="Times New Roman" panose="02020603050405020304" pitchFamily="18" charset="0"/>
                          <a:cs typeface="Times New Roman" panose="02020603050405020304" pitchFamily="18" charset="0"/>
                        </a:rPr>
                        <a:t>13.7 – 29.10</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solidFill>
                            <a:schemeClr val="bg1"/>
                          </a:solidFill>
                          <a:latin typeface="Times New Roman" panose="02020603050405020304" pitchFamily="18" charset="0"/>
                          <a:cs typeface="Times New Roman" panose="02020603050405020304" pitchFamily="18" charset="0"/>
                        </a:rPr>
                        <a:t> London</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22</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2.035</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(36)</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38125">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5</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1912</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5.5 – 22.7</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solidFill>
                            <a:schemeClr val="bg1"/>
                          </a:solidFill>
                          <a:latin typeface="Times New Roman" panose="02020603050405020304" pitchFamily="18" charset="0"/>
                          <a:cs typeface="Times New Roman" panose="02020603050405020304" pitchFamily="18" charset="0"/>
                        </a:rPr>
                        <a:t>Stockholm</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28</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2.437</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(57)</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13385">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6</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1916</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solidFill>
                            <a:schemeClr val="bg1"/>
                          </a:solidFill>
                          <a:latin typeface="Times New Roman" panose="02020603050405020304" pitchFamily="18" charset="0"/>
                          <a:cs typeface="Times New Roman" panose="02020603050405020304" pitchFamily="18" charset="0"/>
                        </a:rPr>
                        <a:t>Không tổ chức</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solidFill>
                            <a:schemeClr val="bg1"/>
                          </a:solidFill>
                          <a:latin typeface="Times New Roman" panose="02020603050405020304" pitchFamily="18" charset="0"/>
                          <a:cs typeface="Times New Roman" panose="02020603050405020304" pitchFamily="18" charset="0"/>
                        </a:rPr>
                        <a:t> </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solidFill>
                            <a:schemeClr val="bg1"/>
                          </a:solidFill>
                          <a:latin typeface="Times New Roman" panose="02020603050405020304" pitchFamily="18" charset="0"/>
                          <a:cs typeface="Times New Roman" panose="02020603050405020304" pitchFamily="18" charset="0"/>
                        </a:rPr>
                        <a:t> </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solidFill>
                            <a:schemeClr val="bg1"/>
                          </a:solidFill>
                          <a:latin typeface="Times New Roman" panose="02020603050405020304" pitchFamily="18" charset="0"/>
                          <a:cs typeface="Times New Roman" panose="02020603050405020304" pitchFamily="18" charset="0"/>
                        </a:rPr>
                        <a:t> </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solidFill>
                            <a:schemeClr val="bg1"/>
                          </a:solidFill>
                          <a:latin typeface="Times New Roman" panose="02020603050405020304" pitchFamily="18" charset="0"/>
                          <a:cs typeface="Times New Roman" panose="02020603050405020304" pitchFamily="18" charset="0"/>
                        </a:rPr>
                        <a:t> </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38125">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7</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1920</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20.4 – 12.9</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solidFill>
                            <a:schemeClr val="bg1"/>
                          </a:solidFill>
                          <a:latin typeface="Times New Roman" panose="02020603050405020304" pitchFamily="18" charset="0"/>
                          <a:cs typeface="Times New Roman" panose="02020603050405020304" pitchFamily="18" charset="0"/>
                        </a:rPr>
                        <a:t>Anvers</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29</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2.607</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(64)</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38125">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8</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1924</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3.5 – 27.6</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solidFill>
                            <a:schemeClr val="bg1"/>
                          </a:solidFill>
                          <a:latin typeface="Times New Roman" panose="02020603050405020304" pitchFamily="18" charset="0"/>
                          <a:cs typeface="Times New Roman" panose="02020603050405020304" pitchFamily="18" charset="0"/>
                        </a:rPr>
                        <a:t>Paris</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44</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2.972</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(136)</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37490">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9</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1928</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28.7 – 12.8</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solidFill>
                            <a:schemeClr val="bg1"/>
                          </a:solidFill>
                          <a:latin typeface="Times New Roman" panose="02020603050405020304" pitchFamily="18" charset="0"/>
                          <a:cs typeface="Times New Roman" panose="02020603050405020304" pitchFamily="18" charset="0"/>
                        </a:rPr>
                        <a:t>Amsterdam</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46</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2.884</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(290)</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38760">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10</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1932</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30.7 – 14.8</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solidFill>
                            <a:schemeClr val="bg1"/>
                          </a:solidFill>
                          <a:latin typeface="Times New Roman" panose="02020603050405020304" pitchFamily="18" charset="0"/>
                          <a:cs typeface="Times New Roman" panose="02020603050405020304" pitchFamily="18" charset="0"/>
                        </a:rPr>
                        <a:t>Los Angeles</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37</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1.333</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(127)</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37490">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11</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1936</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1.8 – 16.8</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solidFill>
                            <a:schemeClr val="bg1"/>
                          </a:solidFill>
                          <a:latin typeface="Times New Roman" panose="02020603050405020304" pitchFamily="18" charset="0"/>
                          <a:cs typeface="Times New Roman" panose="02020603050405020304" pitchFamily="18" charset="0"/>
                        </a:rPr>
                        <a:t>Berlin</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49</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3.936</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(328)</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13385">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12</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1940</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solidFill>
                            <a:schemeClr val="bg1"/>
                          </a:solidFill>
                          <a:latin typeface="Times New Roman" panose="02020603050405020304" pitchFamily="18" charset="0"/>
                          <a:cs typeface="Times New Roman" panose="02020603050405020304" pitchFamily="18" charset="0"/>
                        </a:rPr>
                        <a:t>Không tổ chức</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solidFill>
                            <a:schemeClr val="bg1"/>
                          </a:solidFill>
                          <a:latin typeface="Times New Roman" panose="02020603050405020304" pitchFamily="18" charset="0"/>
                          <a:cs typeface="Times New Roman" panose="02020603050405020304" pitchFamily="18" charset="0"/>
                        </a:rPr>
                        <a:t> </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solidFill>
                            <a:schemeClr val="bg1"/>
                          </a:solidFill>
                          <a:latin typeface="Times New Roman" panose="02020603050405020304" pitchFamily="18" charset="0"/>
                          <a:cs typeface="Times New Roman" panose="02020603050405020304" pitchFamily="18" charset="0"/>
                        </a:rPr>
                        <a:t> </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solidFill>
                            <a:schemeClr val="bg1"/>
                          </a:solidFill>
                          <a:latin typeface="Times New Roman" panose="02020603050405020304" pitchFamily="18" charset="0"/>
                          <a:cs typeface="Times New Roman" panose="02020603050405020304" pitchFamily="18" charset="0"/>
                        </a:rPr>
                        <a:t> </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solidFill>
                            <a:schemeClr val="bg1"/>
                          </a:solidFill>
                          <a:latin typeface="Times New Roman" panose="02020603050405020304" pitchFamily="18" charset="0"/>
                          <a:cs typeface="Times New Roman" panose="02020603050405020304" pitchFamily="18" charset="0"/>
                        </a:rPr>
                        <a:t> </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13385">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13</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1944</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solidFill>
                            <a:schemeClr val="bg1"/>
                          </a:solidFill>
                          <a:latin typeface="Times New Roman" panose="02020603050405020304" pitchFamily="18" charset="0"/>
                          <a:cs typeface="Times New Roman" panose="02020603050405020304" pitchFamily="18" charset="0"/>
                        </a:rPr>
                        <a:t>Không tổ chức</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solidFill>
                            <a:schemeClr val="bg1"/>
                          </a:solidFill>
                          <a:latin typeface="Times New Roman" panose="02020603050405020304" pitchFamily="18" charset="0"/>
                          <a:cs typeface="Times New Roman" panose="02020603050405020304" pitchFamily="18" charset="0"/>
                        </a:rPr>
                        <a:t> </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solidFill>
                            <a:schemeClr val="bg1"/>
                          </a:solidFill>
                          <a:latin typeface="Times New Roman" panose="02020603050405020304" pitchFamily="18" charset="0"/>
                          <a:cs typeface="Times New Roman" panose="02020603050405020304" pitchFamily="18" charset="0"/>
                        </a:rPr>
                        <a:t> </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solidFill>
                            <a:schemeClr val="bg1"/>
                          </a:solidFill>
                          <a:latin typeface="Times New Roman" panose="02020603050405020304" pitchFamily="18" charset="0"/>
                          <a:cs typeface="Times New Roman" panose="02020603050405020304" pitchFamily="18" charset="0"/>
                        </a:rPr>
                        <a:t> </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solidFill>
                            <a:schemeClr val="bg1"/>
                          </a:solidFill>
                          <a:latin typeface="Times New Roman" panose="02020603050405020304" pitchFamily="18" charset="0"/>
                          <a:cs typeface="Times New Roman" panose="02020603050405020304" pitchFamily="18" charset="0"/>
                        </a:rPr>
                        <a:t> </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38125">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14</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1948</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29.7 – 14.8</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solidFill>
                            <a:schemeClr val="bg1"/>
                          </a:solidFill>
                          <a:latin typeface="Times New Roman" panose="02020603050405020304" pitchFamily="18" charset="0"/>
                          <a:cs typeface="Times New Roman" panose="02020603050405020304" pitchFamily="18" charset="0"/>
                        </a:rPr>
                        <a:t>London</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59</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4.092</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(385)</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38125">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15</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1952</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19.7 – 3.8</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solidFill>
                            <a:schemeClr val="bg1"/>
                          </a:solidFill>
                          <a:latin typeface="Times New Roman" panose="02020603050405020304" pitchFamily="18" charset="0"/>
                          <a:cs typeface="Times New Roman" panose="02020603050405020304" pitchFamily="18" charset="0"/>
                        </a:rPr>
                        <a:t>Helsinki</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69</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5.429</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(518)</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13385">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16</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1956</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solidFill>
                            <a:schemeClr val="bg1"/>
                          </a:solidFill>
                          <a:latin typeface="Times New Roman" panose="02020603050405020304" pitchFamily="18" charset="0"/>
                          <a:cs typeface="Times New Roman" panose="02020603050405020304" pitchFamily="18" charset="0"/>
                        </a:rPr>
                        <a:t>22.11 – 8.12</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solidFill>
                            <a:schemeClr val="bg1"/>
                          </a:solidFill>
                          <a:latin typeface="Times New Roman" panose="02020603050405020304" pitchFamily="18" charset="0"/>
                          <a:cs typeface="Times New Roman" panose="02020603050405020304" pitchFamily="18" charset="0"/>
                        </a:rPr>
                        <a:t>Melbourne và</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67</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3.178</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(384)</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37490">
                <a:tc>
                  <a:txBody>
                    <a:bodyPr/>
                    <a:p>
                      <a:pPr indent="0">
                        <a:buNone/>
                      </a:pPr>
                      <a:r>
                        <a:rPr lang="en-US" sz="1600" b="0">
                          <a:solidFill>
                            <a:schemeClr val="bg1"/>
                          </a:solidFill>
                          <a:latin typeface="Times New Roman" panose="02020603050405020304" pitchFamily="18" charset="0"/>
                          <a:cs typeface="Times New Roman" panose="02020603050405020304" pitchFamily="18" charset="0"/>
                        </a:rPr>
                        <a:t> </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solidFill>
                            <a:schemeClr val="bg1"/>
                          </a:solidFill>
                          <a:latin typeface="Times New Roman" panose="02020603050405020304" pitchFamily="18" charset="0"/>
                          <a:cs typeface="Times New Roman" panose="02020603050405020304" pitchFamily="18" charset="0"/>
                        </a:rPr>
                        <a:t> </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10.6 – 17.6</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solidFill>
                            <a:schemeClr val="bg1"/>
                          </a:solidFill>
                          <a:latin typeface="Times New Roman" panose="02020603050405020304" pitchFamily="18" charset="0"/>
                          <a:cs typeface="Times New Roman" panose="02020603050405020304" pitchFamily="18" charset="0"/>
                        </a:rPr>
                        <a:t>Stockholm</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29</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159</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solidFill>
                            <a:schemeClr val="bg1"/>
                          </a:solidFill>
                          <a:latin typeface="Times New Roman" panose="02020603050405020304" pitchFamily="18" charset="0"/>
                          <a:cs typeface="Times New Roman" panose="02020603050405020304" pitchFamily="18" charset="0"/>
                        </a:rPr>
                        <a:t> </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38125">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17</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1960</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25.8 – 11.9</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solidFill>
                            <a:schemeClr val="bg1"/>
                          </a:solidFill>
                          <a:latin typeface="Times New Roman" panose="02020603050405020304" pitchFamily="18" charset="0"/>
                          <a:cs typeface="Times New Roman" panose="02020603050405020304" pitchFamily="18" charset="0"/>
                        </a:rPr>
                        <a:t>Rome</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83</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5.313</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solidFill>
                            <a:schemeClr val="bg1"/>
                          </a:solidFill>
                          <a:latin typeface="Times New Roman" panose="02020603050405020304" pitchFamily="18" charset="0"/>
                          <a:cs typeface="Times New Roman" panose="02020603050405020304" pitchFamily="18" charset="0"/>
                        </a:rPr>
                        <a:t> </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13385">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18</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1964</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solidFill>
                            <a:schemeClr val="bg1"/>
                          </a:solidFill>
                          <a:latin typeface="Times New Roman" panose="02020603050405020304" pitchFamily="18" charset="0"/>
                          <a:cs typeface="Times New Roman" panose="02020603050405020304" pitchFamily="18" charset="0"/>
                        </a:rPr>
                        <a:t>10.10 – 24.10</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solidFill>
                            <a:schemeClr val="bg1"/>
                          </a:solidFill>
                          <a:latin typeface="Times New Roman" panose="02020603050405020304" pitchFamily="18" charset="0"/>
                          <a:cs typeface="Times New Roman" panose="02020603050405020304" pitchFamily="18" charset="0"/>
                        </a:rPr>
                        <a:t> Tokyo</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93</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5.133</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(684)</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38125">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19</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1968</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solidFill>
                            <a:schemeClr val="bg1"/>
                          </a:solidFill>
                          <a:latin typeface="Times New Roman" panose="02020603050405020304" pitchFamily="18" charset="0"/>
                          <a:cs typeface="Times New Roman" panose="02020603050405020304" pitchFamily="18" charset="0"/>
                        </a:rPr>
                        <a:t>12.10 –</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solidFill>
                            <a:schemeClr val="bg1"/>
                          </a:solidFill>
                          <a:latin typeface="Times New Roman" panose="02020603050405020304" pitchFamily="18" charset="0"/>
                          <a:cs typeface="Times New Roman" panose="02020603050405020304" pitchFamily="18" charset="0"/>
                        </a:rPr>
                        <a:t>Mexico</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112</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5.498</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bg1"/>
                          </a:solidFill>
                          <a:latin typeface="Times New Roman" panose="02020603050405020304" pitchFamily="18" charset="0"/>
                          <a:cs typeface="Times New Roman" panose="02020603050405020304" pitchFamily="18" charset="0"/>
                        </a:rPr>
                        <a:t>(781)</a:t>
                      </a:r>
                      <a:endParaRPr lang="en-US" sz="16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4" name="Table 3"/>
          <p:cNvGraphicFramePr/>
          <p:nvPr/>
        </p:nvGraphicFramePr>
        <p:xfrm>
          <a:off x="6096000" y="2833052"/>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en-US" b="0"/>
                    </a:p>
                  </a:txBody>
                  <a:tcPr>
                    <a:lnL>
                      <a:noFill/>
                    </a:lnL>
                    <a:lnR>
                      <a:noFill/>
                    </a:lnR>
                    <a:lnT cap="flat">
                      <a:noFill/>
                    </a:lnT>
                    <a:lnB cap="flat">
                      <a:noFill/>
                    </a:lnB>
                    <a:lnTlToBr>
                      <a:noFill/>
                    </a:lnTlToBr>
                    <a:lnBlToTr>
                      <a:noFill/>
                    </a:lnBlToTr>
                    <a:noFill/>
                  </a:tcPr>
                </a:tc>
                <a:tc>
                  <a:txBody>
                    <a:bodyPr/>
                    <a:p>
                      <a:pPr>
                        <a:buNone/>
                      </a:pPr>
                      <a:endParaRPr 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en-US"/>
                    </a:p>
                  </a:txBody>
                  <a:tcPr>
                    <a:lnL>
                      <a:noFill/>
                    </a:lnL>
                    <a:lnR>
                      <a:noFill/>
                    </a:lnR>
                    <a:lnT cap="flat">
                      <a:noFill/>
                    </a:lnT>
                    <a:lnB cap="flat">
                      <a:noFill/>
                    </a:lnB>
                    <a:lnTlToBr>
                      <a:noFill/>
                    </a:lnTlToBr>
                    <a:lnBlToTr>
                      <a:noFill/>
                    </a:lnBlToTr>
                    <a:noFill/>
                  </a:tcPr>
                </a:tc>
                <a:tc>
                  <a:txBody>
                    <a:bodyPr/>
                    <a:p>
                      <a:pPr indent="0">
                        <a:buNone/>
                      </a:pPr>
                      <a:endParaRPr lang="en-US"/>
                    </a:p>
                  </a:txBody>
                  <a:tcPr>
                    <a:lnL>
                      <a:noFill/>
                    </a:lnL>
                    <a:lnR cap="flat">
                      <a:noFill/>
                    </a:lnR>
                    <a:lnT cap="flat">
                      <a:noFill/>
                    </a:lnT>
                    <a:lnB cap="flat">
                      <a:noFill/>
                    </a:lnB>
                    <a:lnTlToBr>
                      <a:noFill/>
                    </a:lnTlToBr>
                    <a:lnBlToTr>
                      <a:noFill/>
                    </a:lnBlToTr>
                    <a:noFill/>
                  </a:tcPr>
                </a:tc>
              </a:tr>
            </a:tbl>
          </a:graphicData>
        </a:graphic>
      </p:graphicFrame>
      <p:sp>
        <p:nvSpPr>
          <p:cNvPr id="100" name="Text Box 99"/>
          <p:cNvSpPr txBox="1"/>
          <p:nvPr/>
        </p:nvSpPr>
        <p:spPr>
          <a:xfrm>
            <a:off x="1605280" y="29210"/>
            <a:ext cx="9780270" cy="460375"/>
          </a:xfrm>
          <a:prstGeom prst="rect">
            <a:avLst/>
          </a:prstGeom>
          <a:noFill/>
          <a:ln w="9525">
            <a:noFill/>
          </a:ln>
        </p:spPr>
        <p:txBody>
          <a:bodyPr wrap="square">
            <a:spAutoFit/>
          </a:bodyPr>
          <a:p>
            <a:pPr indent="0"/>
            <a:r>
              <a:rPr lang="en-US" sz="2400" b="0">
                <a:solidFill>
                  <a:srgbClr val="FFC000"/>
                </a:solidFill>
                <a:latin typeface="Times New Roman" panose="02020603050405020304" pitchFamily="18" charset="0"/>
              </a:rPr>
              <a:t>Thống kê các kỳ thế vận hội mùa hè được thể hiện ở bảng sau:</a:t>
            </a:r>
            <a:endParaRPr lang="en-US" sz="2400" b="0">
              <a:solidFill>
                <a:srgbClr val="FFC000"/>
              </a:solidFill>
              <a:latin typeface="Times New Roman" panose="02020603050405020304" pitchFamily="18" charset="0"/>
            </a:endParaRPr>
          </a:p>
        </p:txBody>
      </p:sp>
      <p:graphicFrame>
        <p:nvGraphicFramePr>
          <p:cNvPr id="2" name="Table 1"/>
          <p:cNvGraphicFramePr/>
          <p:nvPr/>
        </p:nvGraphicFramePr>
        <p:xfrm>
          <a:off x="0" y="489585"/>
          <a:ext cx="11985625" cy="6162675"/>
        </p:xfrm>
        <a:graphic>
          <a:graphicData uri="http://schemas.openxmlformats.org/drawingml/2006/table">
            <a:tbl>
              <a:tblPr firstRow="1" bandRow="1">
                <a:tableStyleId>{5940675A-B579-460E-94D1-54222C63F5DA}</a:tableStyleId>
              </a:tblPr>
              <a:tblGrid>
                <a:gridCol w="929640"/>
                <a:gridCol w="1260475"/>
                <a:gridCol w="2186940"/>
                <a:gridCol w="2451100"/>
                <a:gridCol w="1757680"/>
                <a:gridCol w="1684020"/>
                <a:gridCol w="1715770"/>
              </a:tblGrid>
              <a:tr h="431800">
                <a:tc>
                  <a:txBody>
                    <a:bodyPr/>
                    <a:p>
                      <a:pPr indent="0">
                        <a:buNone/>
                      </a:pPr>
                      <a:r>
                        <a:rPr lang="en-US" sz="2200" b="1">
                          <a:solidFill>
                            <a:schemeClr val="bg1"/>
                          </a:solidFill>
                          <a:latin typeface="Times New Roman" panose="02020603050405020304" pitchFamily="18" charset="0"/>
                          <a:cs typeface="Times New Roman" panose="02020603050405020304" pitchFamily="18" charset="0"/>
                        </a:rPr>
                        <a:t>TT</a:t>
                      </a:r>
                      <a:endParaRPr lang="en-US" sz="22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200" b="0">
                          <a:solidFill>
                            <a:schemeClr val="bg1"/>
                          </a:solidFill>
                          <a:latin typeface="Times New Roman" panose="02020603050405020304" pitchFamily="18" charset="0"/>
                          <a:cs typeface="Times New Roman" panose="02020603050405020304" pitchFamily="18" charset="0"/>
                        </a:rPr>
                        <a:t> </a:t>
                      </a:r>
                      <a:r>
                        <a:rPr lang="en-US" sz="2200" b="1">
                          <a:solidFill>
                            <a:schemeClr val="bg1"/>
                          </a:solidFill>
                          <a:latin typeface="Times New Roman" panose="02020603050405020304" pitchFamily="18" charset="0"/>
                          <a:cs typeface="Times New Roman" panose="02020603050405020304" pitchFamily="18" charset="0"/>
                        </a:rPr>
                        <a:t>Năm</a:t>
                      </a:r>
                      <a:endParaRPr lang="en-US" sz="22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200" b="0">
                          <a:solidFill>
                            <a:schemeClr val="bg1"/>
                          </a:solidFill>
                          <a:latin typeface="Times New Roman" panose="02020603050405020304" pitchFamily="18" charset="0"/>
                          <a:cs typeface="Times New Roman" panose="02020603050405020304" pitchFamily="18" charset="0"/>
                        </a:rPr>
                        <a:t> </a:t>
                      </a:r>
                      <a:r>
                        <a:rPr lang="en-US" sz="2200" b="1">
                          <a:solidFill>
                            <a:schemeClr val="bg1"/>
                          </a:solidFill>
                          <a:latin typeface="Times New Roman" panose="02020603050405020304" pitchFamily="18" charset="0"/>
                          <a:cs typeface="Times New Roman" panose="02020603050405020304" pitchFamily="18" charset="0"/>
                        </a:rPr>
                        <a:t>Thời gian</a:t>
                      </a:r>
                      <a:endParaRPr lang="en-US" sz="22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200" b="0">
                          <a:solidFill>
                            <a:schemeClr val="bg1"/>
                          </a:solidFill>
                          <a:latin typeface="Times New Roman" panose="02020603050405020304" pitchFamily="18" charset="0"/>
                          <a:cs typeface="Times New Roman" panose="02020603050405020304" pitchFamily="18" charset="0"/>
                        </a:rPr>
                        <a:t> </a:t>
                      </a:r>
                      <a:r>
                        <a:rPr lang="en-US" sz="2200" b="1">
                          <a:solidFill>
                            <a:schemeClr val="bg1"/>
                          </a:solidFill>
                          <a:latin typeface="Times New Roman" panose="02020603050405020304" pitchFamily="18" charset="0"/>
                          <a:cs typeface="Times New Roman" panose="02020603050405020304" pitchFamily="18" charset="0"/>
                        </a:rPr>
                        <a:t>Thành phố</a:t>
                      </a:r>
                      <a:endParaRPr lang="en-US" sz="22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200" b="1">
                          <a:solidFill>
                            <a:schemeClr val="bg1"/>
                          </a:solidFill>
                          <a:latin typeface="Times New Roman" panose="02020603050405020304" pitchFamily="18" charset="0"/>
                          <a:cs typeface="Times New Roman" panose="02020603050405020304" pitchFamily="18" charset="0"/>
                        </a:rPr>
                        <a:t>Số nước tham dự</a:t>
                      </a:r>
                      <a:endParaRPr lang="en-US" sz="22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p>
                      <a:pPr indent="0">
                        <a:buNone/>
                      </a:pPr>
                      <a:r>
                        <a:rPr lang="en-US" sz="2200" b="1">
                          <a:solidFill>
                            <a:schemeClr val="bg1"/>
                          </a:solidFill>
                          <a:latin typeface="Times New Roman" panose="02020603050405020304" pitchFamily="18" charset="0"/>
                          <a:cs typeface="Times New Roman" panose="02020603050405020304" pitchFamily="18" charset="0"/>
                        </a:rPr>
                        <a:t>Vận động viên (Nữ)</a:t>
                      </a:r>
                      <a:endParaRPr lang="en-US" sz="22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288290">
                <a:tc>
                  <a:txBody>
                    <a:bodyPr/>
                    <a:p>
                      <a:pPr indent="0">
                        <a:buNone/>
                      </a:pPr>
                      <a:r>
                        <a:rPr lang="en-US" sz="2200" b="0">
                          <a:solidFill>
                            <a:schemeClr val="bg1"/>
                          </a:solidFill>
                          <a:latin typeface="Times New Roman" panose="02020603050405020304" pitchFamily="18" charset="0"/>
                          <a:cs typeface="Times New Roman" panose="02020603050405020304" pitchFamily="18" charset="0"/>
                        </a:rPr>
                        <a:t> </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200" b="0">
                          <a:solidFill>
                            <a:schemeClr val="bg1"/>
                          </a:solidFill>
                          <a:latin typeface="Times New Roman" panose="02020603050405020304" pitchFamily="18" charset="0"/>
                          <a:cs typeface="Times New Roman" panose="02020603050405020304" pitchFamily="18" charset="0"/>
                        </a:rPr>
                        <a:t> </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27.10</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200" b="0">
                          <a:solidFill>
                            <a:schemeClr val="bg1"/>
                          </a:solidFill>
                          <a:latin typeface="Times New Roman" panose="02020603050405020304" pitchFamily="18" charset="0"/>
                          <a:cs typeface="Times New Roman" panose="02020603050405020304" pitchFamily="18" charset="0"/>
                        </a:rPr>
                        <a:t> </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200" b="0">
                          <a:solidFill>
                            <a:schemeClr val="bg1"/>
                          </a:solidFill>
                          <a:latin typeface="Times New Roman" panose="02020603050405020304" pitchFamily="18" charset="0"/>
                          <a:cs typeface="Times New Roman" panose="02020603050405020304" pitchFamily="18" charset="0"/>
                        </a:rPr>
                        <a:t> </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200" b="0">
                          <a:solidFill>
                            <a:schemeClr val="bg1"/>
                          </a:solidFill>
                          <a:latin typeface="Times New Roman" panose="02020603050405020304" pitchFamily="18" charset="0"/>
                          <a:cs typeface="Times New Roman" panose="02020603050405020304" pitchFamily="18" charset="0"/>
                        </a:rPr>
                        <a:t> </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200" b="0">
                          <a:solidFill>
                            <a:schemeClr val="bg1"/>
                          </a:solidFill>
                          <a:latin typeface="Times New Roman" panose="02020603050405020304" pitchFamily="18" charset="0"/>
                          <a:cs typeface="Times New Roman" panose="02020603050405020304" pitchFamily="18" charset="0"/>
                        </a:rPr>
                        <a:t> </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5280">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20</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1972</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26.8 – 11.9</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Munich</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121</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7.121</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(1.070)</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48920">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21</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1976</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17.7 – 1.8</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Montrean</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92</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6.043</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(1.250)</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48920">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22</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1980</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19.7 – 3.8</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Moscow</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80</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5.283</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(1.088)</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6395">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23</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1984</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28.7 – 12.8</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Los Angeles</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140</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6.802</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(1.620)</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5280">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24</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1988</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17.9 – 2.10</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Seoul</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159</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8.473</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(2.471)</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48920">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25</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1992</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25.7 – 9.8</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Barcelona</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169</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9.368</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(3.008)</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48285">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26</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1996</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19.7 – 4.8</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Atlanta</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1976</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10.332</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3.512</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49555">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27</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2000</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15.9 – 1.10</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Sydney</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200</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10.651</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4.069</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48920">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28</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2004</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13.8 – 29.8</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Anthens</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201</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10.625</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4.329</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48285">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29</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2008</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8.8-24.8</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Beijing	</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204</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10.942</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4.637</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48920">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30</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2012</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27.7-12.8</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London</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204</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10.568</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4.676</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31800">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31</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2016</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5.8-21.8</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Rio deJaneiro</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205</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11.351</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200" b="0">
                          <a:solidFill>
                            <a:schemeClr val="bg1"/>
                          </a:solidFill>
                          <a:latin typeface="Times New Roman" panose="02020603050405020304" pitchFamily="18" charset="0"/>
                          <a:cs typeface="Times New Roman" panose="02020603050405020304" pitchFamily="18" charset="0"/>
                        </a:rPr>
                        <a:t> </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49555">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32</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2020</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 </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Tokyo</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200" b="0">
                          <a:solidFill>
                            <a:schemeClr val="bg1"/>
                          </a:solidFill>
                          <a:latin typeface="Times New Roman" panose="02020603050405020304" pitchFamily="18" charset="0"/>
                          <a:cs typeface="Times New Roman" panose="02020603050405020304" pitchFamily="18" charset="0"/>
                        </a:rPr>
                        <a:t> </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200" b="0">
                          <a:solidFill>
                            <a:schemeClr val="bg1"/>
                          </a:solidFill>
                          <a:latin typeface="Times New Roman" panose="02020603050405020304" pitchFamily="18" charset="0"/>
                          <a:cs typeface="Times New Roman" panose="02020603050405020304" pitchFamily="18" charset="0"/>
                        </a:rPr>
                        <a:t> </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200" b="0">
                          <a:solidFill>
                            <a:schemeClr val="bg1"/>
                          </a:solidFill>
                          <a:latin typeface="Times New Roman" panose="02020603050405020304" pitchFamily="18" charset="0"/>
                          <a:cs typeface="Times New Roman" panose="02020603050405020304" pitchFamily="18" charset="0"/>
                        </a:rPr>
                        <a:t> </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48285">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33</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2024</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200" b="0">
                          <a:solidFill>
                            <a:schemeClr val="bg1"/>
                          </a:solidFill>
                          <a:latin typeface="Times New Roman" panose="02020603050405020304" pitchFamily="18" charset="0"/>
                          <a:cs typeface="Times New Roman" panose="02020603050405020304" pitchFamily="18" charset="0"/>
                        </a:rPr>
                        <a:t> </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Paris</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200" b="0">
                          <a:solidFill>
                            <a:schemeClr val="bg1"/>
                          </a:solidFill>
                          <a:latin typeface="Times New Roman" panose="02020603050405020304" pitchFamily="18" charset="0"/>
                          <a:cs typeface="Times New Roman" panose="02020603050405020304" pitchFamily="18" charset="0"/>
                        </a:rPr>
                        <a:t> </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200" b="0">
                          <a:solidFill>
                            <a:schemeClr val="bg1"/>
                          </a:solidFill>
                          <a:latin typeface="Times New Roman" panose="02020603050405020304" pitchFamily="18" charset="0"/>
                          <a:cs typeface="Times New Roman" panose="02020603050405020304" pitchFamily="18" charset="0"/>
                        </a:rPr>
                        <a:t> </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200" b="0">
                          <a:solidFill>
                            <a:schemeClr val="bg1"/>
                          </a:solidFill>
                          <a:latin typeface="Times New Roman" panose="02020603050405020304" pitchFamily="18" charset="0"/>
                          <a:cs typeface="Times New Roman" panose="02020603050405020304" pitchFamily="18" charset="0"/>
                        </a:rPr>
                        <a:t> </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48920">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34</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2028</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200" b="0">
                          <a:solidFill>
                            <a:schemeClr val="bg1"/>
                          </a:solidFill>
                          <a:latin typeface="Times New Roman" panose="02020603050405020304" pitchFamily="18" charset="0"/>
                          <a:cs typeface="Times New Roman" panose="02020603050405020304" pitchFamily="18" charset="0"/>
                        </a:rPr>
                        <a:t> </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0">
                          <a:solidFill>
                            <a:schemeClr val="bg1"/>
                          </a:solidFill>
                          <a:latin typeface="Times New Roman" panose="02020603050405020304" pitchFamily="18" charset="0"/>
                          <a:cs typeface="Times New Roman" panose="02020603050405020304" pitchFamily="18" charset="0"/>
                        </a:rPr>
                        <a:t>Los Angeles</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200" b="0">
                          <a:solidFill>
                            <a:schemeClr val="bg1"/>
                          </a:solidFill>
                          <a:latin typeface="Times New Roman" panose="02020603050405020304" pitchFamily="18" charset="0"/>
                          <a:cs typeface="Times New Roman" panose="02020603050405020304" pitchFamily="18" charset="0"/>
                        </a:rPr>
                        <a:t> </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200" b="0">
                          <a:solidFill>
                            <a:schemeClr val="bg1"/>
                          </a:solidFill>
                          <a:latin typeface="Times New Roman" panose="02020603050405020304" pitchFamily="18" charset="0"/>
                          <a:cs typeface="Times New Roman" panose="02020603050405020304" pitchFamily="18" charset="0"/>
                        </a:rPr>
                        <a:t> </a:t>
                      </a: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sz="22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4" name="Table 3"/>
          <p:cNvGraphicFramePr/>
          <p:nvPr/>
        </p:nvGraphicFramePr>
        <p:xfrm>
          <a:off x="6096000" y="2833052"/>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en-US" b="0"/>
                    </a:p>
                  </a:txBody>
                  <a:tcPr>
                    <a:lnL>
                      <a:noFill/>
                    </a:lnL>
                    <a:lnR>
                      <a:noFill/>
                    </a:lnR>
                    <a:lnT cap="flat">
                      <a:noFill/>
                    </a:lnT>
                    <a:lnB cap="flat">
                      <a:noFill/>
                    </a:lnB>
                    <a:lnTlToBr>
                      <a:noFill/>
                    </a:lnTlToBr>
                    <a:lnBlToTr>
                      <a:noFill/>
                    </a:lnBlToTr>
                    <a:noFill/>
                  </a:tcPr>
                </a:tc>
                <a:tc>
                  <a:txBody>
                    <a:bodyPr/>
                    <a:p>
                      <a:pPr>
                        <a:buNone/>
                      </a:pPr>
                      <a:endParaRPr 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en-US"/>
                    </a:p>
                  </a:txBody>
                  <a:tcPr>
                    <a:lnL>
                      <a:noFill/>
                    </a:lnL>
                    <a:lnR>
                      <a:noFill/>
                    </a:lnR>
                    <a:lnT cap="flat">
                      <a:noFill/>
                    </a:lnT>
                    <a:lnB cap="flat">
                      <a:noFill/>
                    </a:lnB>
                    <a:lnTlToBr>
                      <a:noFill/>
                    </a:lnTlToBr>
                    <a:lnBlToTr>
                      <a:noFill/>
                    </a:lnBlToTr>
                    <a:noFill/>
                  </a:tcPr>
                </a:tc>
                <a:tc>
                  <a:txBody>
                    <a:bodyPr/>
                    <a:p>
                      <a:pPr indent="0">
                        <a:buNone/>
                      </a:pPr>
                      <a:endParaRPr lang="en-US"/>
                    </a:p>
                  </a:txBody>
                  <a:tcPr>
                    <a:lnL>
                      <a:noFill/>
                    </a:lnL>
                    <a:lnR cap="flat">
                      <a:noFill/>
                    </a:lnR>
                    <a:lnT cap="flat">
                      <a:noFill/>
                    </a:lnT>
                    <a:lnB cap="flat">
                      <a:noFill/>
                    </a:lnB>
                    <a:lnTlToBr>
                      <a:noFill/>
                    </a:lnTlToBr>
                    <a:lnBlToTr>
                      <a:noFill/>
                    </a:lnBlToTr>
                    <a:noFill/>
                  </a:tcPr>
                </a:tc>
              </a:tr>
            </a:tbl>
          </a:graphicData>
        </a:graphic>
      </p:graphicFrame>
      <p:sp>
        <p:nvSpPr>
          <p:cNvPr id="3" name="Text Box 2"/>
          <p:cNvSpPr txBox="1"/>
          <p:nvPr/>
        </p:nvSpPr>
        <p:spPr>
          <a:xfrm>
            <a:off x="381000" y="228600"/>
            <a:ext cx="5080000" cy="583565"/>
          </a:xfrm>
          <a:prstGeom prst="rect">
            <a:avLst/>
          </a:prstGeom>
          <a:noFill/>
          <a:ln w="9525">
            <a:noFill/>
          </a:ln>
        </p:spPr>
        <p:txBody>
          <a:bodyPr>
            <a:spAutoFit/>
          </a:bodyPr>
          <a:p>
            <a:pPr indent="0"/>
            <a:r>
              <a:rPr lang="en-US" sz="3200" b="0" i="1">
                <a:solidFill>
                  <a:srgbClr val="FFFF00"/>
                </a:solidFill>
                <a:latin typeface="Times New Roman" panose="02020603050405020304" pitchFamily="18" charset="0"/>
              </a:rPr>
              <a:t>* Thế vận hội mùa đông</a:t>
            </a:r>
            <a:endParaRPr lang="en-US" sz="3200" b="0" i="1">
              <a:solidFill>
                <a:srgbClr val="FFFF00"/>
              </a:solidFill>
              <a:latin typeface="Times New Roman" panose="02020603050405020304" pitchFamily="18" charset="0"/>
            </a:endParaRPr>
          </a:p>
        </p:txBody>
      </p:sp>
      <p:sp>
        <p:nvSpPr>
          <p:cNvPr id="5" name="Text Box 4"/>
          <p:cNvSpPr txBox="1"/>
          <p:nvPr/>
        </p:nvSpPr>
        <p:spPr>
          <a:xfrm>
            <a:off x="228600" y="1066800"/>
            <a:ext cx="11882755" cy="2553335"/>
          </a:xfrm>
          <a:prstGeom prst="rect">
            <a:avLst/>
          </a:prstGeom>
          <a:noFill/>
          <a:ln w="9525">
            <a:noFill/>
          </a:ln>
        </p:spPr>
        <p:txBody>
          <a:bodyPr wrap="square">
            <a:spAutoFit/>
          </a:bodyPr>
          <a:p>
            <a:pPr indent="359410" algn="just"/>
            <a:r>
              <a:rPr lang="en-US" sz="3200" b="1">
                <a:solidFill>
                  <a:schemeClr val="bg1"/>
                </a:solidFill>
                <a:latin typeface="Times New Roman" panose="02020603050405020304" pitchFamily="18" charset="0"/>
              </a:rPr>
              <a:t>Thế vận hội Mùa đông </a:t>
            </a:r>
            <a:r>
              <a:rPr lang="en-US" sz="3200" b="0">
                <a:solidFill>
                  <a:schemeClr val="bg1"/>
                </a:solidFill>
                <a:latin typeface="Times New Roman" panose="02020603050405020304" pitchFamily="18" charset="0"/>
              </a:rPr>
              <a:t>là sự kiện thể thao được tổ chức bốn năm một lần với nhiều môn thể thao, đây là sự kiện được tổ chức bởi Ủy ban Olympic quốc tế. Thế vận hội mùa đông là sự kiện thể thao được tổ chức dành riêng cho các môn thể thao mùa đông, được thi đấu trên băng hoặc tuyết như trượt băng nghệ thuật, trượt tuyết...</a:t>
            </a:r>
            <a:endParaRPr lang="en-US" sz="3200" b="0">
              <a:solidFill>
                <a:schemeClr val="bg1"/>
              </a:solidFill>
              <a:latin typeface="Times New Roman" panose="02020603050405020304" pitchFamily="18" charset="0"/>
            </a:endParaRPr>
          </a:p>
        </p:txBody>
      </p:sp>
      <p:sp>
        <p:nvSpPr>
          <p:cNvPr id="7" name="Text Box 6"/>
          <p:cNvSpPr txBox="1"/>
          <p:nvPr/>
        </p:nvSpPr>
        <p:spPr>
          <a:xfrm>
            <a:off x="161925" y="3886200"/>
            <a:ext cx="11883390" cy="2061210"/>
          </a:xfrm>
          <a:prstGeom prst="rect">
            <a:avLst/>
          </a:prstGeom>
          <a:noFill/>
          <a:ln w="9525">
            <a:noFill/>
          </a:ln>
        </p:spPr>
        <p:txBody>
          <a:bodyPr wrap="square">
            <a:spAutoFit/>
          </a:bodyPr>
          <a:p>
            <a:pPr indent="359410" algn="just"/>
            <a:r>
              <a:rPr lang="en-US" sz="3200" b="0">
                <a:solidFill>
                  <a:schemeClr val="bg1"/>
                </a:solidFill>
                <a:latin typeface="Times New Roman" panose="02020603050405020304" pitchFamily="18" charset="0"/>
              </a:rPr>
              <a:t>Thế vận hội Mùa đông có ít các quốc gia tham dự hơn Thế vận hội Mùa hè, chủ  yếu  là do  điều kiện khí hậu, vì có rất nhiều  quốc gia nằm  gần xích đạo không có điều kiện để tập luyện các môn thể thao mùa đông.</a:t>
            </a:r>
            <a:endParaRPr lang="en-US" sz="3200" b="0">
              <a:solidFill>
                <a:schemeClr val="bg1"/>
              </a:solidFill>
              <a:latin typeface="Times New Roman" panose="02020603050405020304"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4" name="Table 3"/>
          <p:cNvGraphicFramePr/>
          <p:nvPr/>
        </p:nvGraphicFramePr>
        <p:xfrm>
          <a:off x="6096000" y="2833052"/>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en-US" b="0"/>
                    </a:p>
                  </a:txBody>
                  <a:tcPr>
                    <a:lnL>
                      <a:noFill/>
                    </a:lnL>
                    <a:lnR>
                      <a:noFill/>
                    </a:lnR>
                    <a:lnT cap="flat">
                      <a:noFill/>
                    </a:lnT>
                    <a:lnB cap="flat">
                      <a:noFill/>
                    </a:lnB>
                    <a:lnTlToBr>
                      <a:noFill/>
                    </a:lnTlToBr>
                    <a:lnBlToTr>
                      <a:noFill/>
                    </a:lnBlToTr>
                    <a:noFill/>
                  </a:tcPr>
                </a:tc>
                <a:tc>
                  <a:txBody>
                    <a:bodyPr/>
                    <a:p>
                      <a:pPr>
                        <a:buNone/>
                      </a:pPr>
                      <a:endParaRPr 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en-US"/>
                    </a:p>
                  </a:txBody>
                  <a:tcPr>
                    <a:lnL>
                      <a:noFill/>
                    </a:lnL>
                    <a:lnR>
                      <a:noFill/>
                    </a:lnR>
                    <a:lnT cap="flat">
                      <a:noFill/>
                    </a:lnT>
                    <a:lnB cap="flat">
                      <a:noFill/>
                    </a:lnB>
                    <a:lnTlToBr>
                      <a:noFill/>
                    </a:lnTlToBr>
                    <a:lnBlToTr>
                      <a:noFill/>
                    </a:lnBlToTr>
                    <a:noFill/>
                  </a:tcPr>
                </a:tc>
                <a:tc>
                  <a:txBody>
                    <a:bodyPr/>
                    <a:p>
                      <a:pPr indent="0">
                        <a:buNone/>
                      </a:pPr>
                      <a:endParaRPr lang="en-US"/>
                    </a:p>
                  </a:txBody>
                  <a:tcPr>
                    <a:lnL>
                      <a:noFill/>
                    </a:lnL>
                    <a:lnR cap="flat">
                      <a:noFill/>
                    </a:lnR>
                    <a:lnT cap="flat">
                      <a:noFill/>
                    </a:lnT>
                    <a:lnB cap="flat">
                      <a:noFill/>
                    </a:lnB>
                    <a:lnTlToBr>
                      <a:noFill/>
                    </a:lnTlToBr>
                    <a:lnBlToTr>
                      <a:noFill/>
                    </a:lnBlToTr>
                    <a:noFill/>
                  </a:tcPr>
                </a:tc>
              </a:tr>
            </a:tbl>
          </a:graphicData>
        </a:graphic>
      </p:graphicFrame>
      <p:sp>
        <p:nvSpPr>
          <p:cNvPr id="3" name="Text Box 2"/>
          <p:cNvSpPr txBox="1"/>
          <p:nvPr/>
        </p:nvSpPr>
        <p:spPr>
          <a:xfrm>
            <a:off x="381000" y="228600"/>
            <a:ext cx="5080000" cy="460375"/>
          </a:xfrm>
          <a:prstGeom prst="rect">
            <a:avLst/>
          </a:prstGeom>
          <a:noFill/>
          <a:ln w="9525">
            <a:noFill/>
          </a:ln>
        </p:spPr>
        <p:txBody>
          <a:bodyPr>
            <a:spAutoFit/>
          </a:bodyPr>
          <a:p>
            <a:pPr indent="0"/>
            <a:r>
              <a:rPr lang="en-US" sz="2400" b="0" i="1">
                <a:solidFill>
                  <a:srgbClr val="FFFF00"/>
                </a:solidFill>
                <a:latin typeface="Times New Roman" panose="02020603050405020304" pitchFamily="18" charset="0"/>
              </a:rPr>
              <a:t>* Thế vận hội mùa đông</a:t>
            </a:r>
            <a:endParaRPr lang="en-US" sz="2400" b="0" i="1">
              <a:solidFill>
                <a:srgbClr val="FFFF00"/>
              </a:solidFill>
              <a:latin typeface="Times New Roman" panose="02020603050405020304" pitchFamily="18" charset="0"/>
            </a:endParaRPr>
          </a:p>
        </p:txBody>
      </p:sp>
      <p:sp>
        <p:nvSpPr>
          <p:cNvPr id="8" name="Text Box 7"/>
          <p:cNvSpPr txBox="1"/>
          <p:nvPr/>
        </p:nvSpPr>
        <p:spPr>
          <a:xfrm>
            <a:off x="187960" y="762000"/>
            <a:ext cx="12004040" cy="6000750"/>
          </a:xfrm>
          <a:prstGeom prst="rect">
            <a:avLst/>
          </a:prstGeom>
          <a:noFill/>
          <a:ln w="9525">
            <a:noFill/>
          </a:ln>
        </p:spPr>
        <p:txBody>
          <a:bodyPr wrap="square">
            <a:spAutoFit/>
          </a:bodyPr>
          <a:p>
            <a:pPr indent="0" algn="just"/>
            <a:r>
              <a:rPr lang="en-US" sz="2400" b="0">
                <a:solidFill>
                  <a:schemeClr val="bg1"/>
                </a:solidFill>
                <a:latin typeface="Times New Roman" panose="02020603050405020304" pitchFamily="18" charset="0"/>
                <a:ea typeface="SimSun" panose="02010600030101010101" pitchFamily="2" charset="-122"/>
                <a:cs typeface="Times New Roman" panose="02020603050405020304" pitchFamily="18" charset="0"/>
              </a:rPr>
              <a:t>	</a:t>
            </a:r>
            <a:r>
              <a:rPr lang="en-US" sz="3200" b="0">
                <a:solidFill>
                  <a:schemeClr val="bg1"/>
                </a:solidFill>
                <a:latin typeface="Times New Roman" panose="02020603050405020304" pitchFamily="18" charset="0"/>
                <a:ea typeface="SimSun" panose="02010600030101010101" pitchFamily="2" charset="-122"/>
                <a:cs typeface="Times New Roman" panose="02020603050405020304" pitchFamily="18" charset="0"/>
              </a:rPr>
              <a:t>Thế vận hội mùa đông lần đầu được tổ chức như một cuộc thi riêng biệt vào năm 1924 tại Chanix-Mont-Blanc, Pháp.Từ thời điểm đó đến năm 1992, thế vận hội mùa đông được tổ chức trong cùng năm với thế vận hội mùa hè nhưng bắt đầu từ thế vận hội mùa đông Lillehammer, Na Uy năm 1994, thế vận hội mùa đông được thay đổi lịch tổ chức sao cho cả hai thế vận hội mùa đông và mùa hè diễn ra xen kẽ nhau, nghĩa là nếu thế vận hội mùa hè tổ chức vào năm 1992 thì thế vận hội mùa đông sẽ tổ chức vào năm 1994 và lần kế tiếp của thế vận hội mùa đông là 1998 trong khi thế vận hội mùa hè là năm 1996. Thế vận hội mùa đông năm 1924 có 14 môn thi đấu trong 5 môn thể thao khác nhau. Chương trình cho thế vận hội mùa đông năm 1998 tại Nagano của Nhật Bản là 60 môn thi đấu trong 9 môn thể thao khác nhau.</a:t>
            </a:r>
            <a:endParaRPr lang="en-US" sz="3200" b="0">
              <a:solidFill>
                <a:schemeClr val="bg1"/>
              </a:solidFill>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4" name="Table 3"/>
          <p:cNvGraphicFramePr/>
          <p:nvPr/>
        </p:nvGraphicFramePr>
        <p:xfrm>
          <a:off x="6096000" y="2833052"/>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en-US" b="0"/>
                    </a:p>
                  </a:txBody>
                  <a:tcPr>
                    <a:lnL>
                      <a:noFill/>
                    </a:lnL>
                    <a:lnR>
                      <a:noFill/>
                    </a:lnR>
                    <a:lnT cap="flat">
                      <a:noFill/>
                    </a:lnT>
                    <a:lnB cap="flat">
                      <a:noFill/>
                    </a:lnB>
                    <a:lnTlToBr>
                      <a:noFill/>
                    </a:lnTlToBr>
                    <a:lnBlToTr>
                      <a:noFill/>
                    </a:lnBlToTr>
                    <a:noFill/>
                  </a:tcPr>
                </a:tc>
                <a:tc>
                  <a:txBody>
                    <a:bodyPr/>
                    <a:p>
                      <a:pPr>
                        <a:buNone/>
                      </a:pPr>
                      <a:endParaRPr 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en-US"/>
                    </a:p>
                  </a:txBody>
                  <a:tcPr>
                    <a:lnL>
                      <a:noFill/>
                    </a:lnL>
                    <a:lnR>
                      <a:noFill/>
                    </a:lnR>
                    <a:lnT cap="flat">
                      <a:noFill/>
                    </a:lnT>
                    <a:lnB cap="flat">
                      <a:noFill/>
                    </a:lnB>
                    <a:lnTlToBr>
                      <a:noFill/>
                    </a:lnTlToBr>
                    <a:lnBlToTr>
                      <a:noFill/>
                    </a:lnBlToTr>
                    <a:noFill/>
                  </a:tcPr>
                </a:tc>
                <a:tc>
                  <a:txBody>
                    <a:bodyPr/>
                    <a:p>
                      <a:pPr indent="0">
                        <a:buNone/>
                      </a:pPr>
                      <a:endParaRPr lang="en-US"/>
                    </a:p>
                  </a:txBody>
                  <a:tcPr>
                    <a:lnL>
                      <a:noFill/>
                    </a:lnL>
                    <a:lnR cap="flat">
                      <a:noFill/>
                    </a:lnR>
                    <a:lnT cap="flat">
                      <a:noFill/>
                    </a:lnT>
                    <a:lnB cap="flat">
                      <a:noFill/>
                    </a:lnB>
                    <a:lnTlToBr>
                      <a:noFill/>
                    </a:lnTlToBr>
                    <a:lnBlToTr>
                      <a:noFill/>
                    </a:lnBlToTr>
                    <a:noFill/>
                  </a:tcPr>
                </a:tc>
              </a:tr>
            </a:tbl>
          </a:graphicData>
        </a:graphic>
      </p:graphicFrame>
      <p:graphicFrame>
        <p:nvGraphicFramePr>
          <p:cNvPr id="6" name="Table 5"/>
          <p:cNvGraphicFramePr/>
          <p:nvPr/>
        </p:nvGraphicFramePr>
        <p:xfrm>
          <a:off x="245110" y="781685"/>
          <a:ext cx="11701145" cy="4833620"/>
        </p:xfrm>
        <a:graphic>
          <a:graphicData uri="http://schemas.openxmlformats.org/drawingml/2006/table">
            <a:tbl>
              <a:tblPr firstRow="1" bandRow="1">
                <a:tableStyleId>{5940675A-B579-460E-94D1-54222C63F5DA}</a:tableStyleId>
              </a:tblPr>
              <a:tblGrid>
                <a:gridCol w="856615"/>
                <a:gridCol w="1253490"/>
                <a:gridCol w="1972310"/>
                <a:gridCol w="4454525"/>
                <a:gridCol w="1869440"/>
                <a:gridCol w="1294765"/>
              </a:tblGrid>
              <a:tr h="405130">
                <a:tc>
                  <a:txBody>
                    <a:bodyPr/>
                    <a:p>
                      <a:pPr indent="0">
                        <a:buNone/>
                      </a:pPr>
                      <a:r>
                        <a:rPr lang="en-US" sz="2400" b="1">
                          <a:solidFill>
                            <a:schemeClr val="bg1"/>
                          </a:solidFill>
                          <a:latin typeface="Times New Roman" panose="02020603050405020304" pitchFamily="18" charset="0"/>
                          <a:cs typeface="Times New Roman" panose="02020603050405020304" pitchFamily="18" charset="0"/>
                        </a:rPr>
                        <a:t>TT</a:t>
                      </a:r>
                      <a:endParaRPr lang="en-US" sz="24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p>
                      <a:pPr indent="0">
                        <a:buNone/>
                      </a:pPr>
                      <a:r>
                        <a:rPr lang="en-US" sz="2400" b="0">
                          <a:solidFill>
                            <a:schemeClr val="bg1"/>
                          </a:solidFill>
                          <a:latin typeface="Times New Roman" panose="02020603050405020304" pitchFamily="18" charset="0"/>
                          <a:cs typeface="Times New Roman" panose="02020603050405020304" pitchFamily="18" charset="0"/>
                        </a:rPr>
                        <a:t> </a:t>
                      </a:r>
                      <a:r>
                        <a:rPr lang="en-US" sz="2400" b="1">
                          <a:solidFill>
                            <a:schemeClr val="bg1"/>
                          </a:solidFill>
                          <a:latin typeface="Times New Roman" panose="02020603050405020304" pitchFamily="18" charset="0"/>
                          <a:cs typeface="Times New Roman" panose="02020603050405020304" pitchFamily="18" charset="0"/>
                        </a:rPr>
                        <a:t>Thời gian</a:t>
                      </a:r>
                      <a:endParaRPr lang="en-US" sz="24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p>
                      <a:pPr indent="0">
                        <a:buNone/>
                      </a:pPr>
                      <a:r>
                        <a:rPr lang="en-US" sz="2400" b="0">
                          <a:solidFill>
                            <a:srgbClr val="FFC000"/>
                          </a:solidFill>
                          <a:latin typeface="Times New Roman" panose="02020603050405020304" pitchFamily="18" charset="0"/>
                          <a:cs typeface="Times New Roman" panose="02020603050405020304" pitchFamily="18" charset="0"/>
                        </a:rPr>
                        <a:t> </a:t>
                      </a:r>
                      <a:r>
                        <a:rPr lang="en-US" sz="2400" b="1">
                          <a:solidFill>
                            <a:srgbClr val="FFC000"/>
                          </a:solidFill>
                          <a:latin typeface="Times New Roman" panose="02020603050405020304" pitchFamily="18" charset="0"/>
                          <a:cs typeface="Times New Roman" panose="02020603050405020304" pitchFamily="18" charset="0"/>
                        </a:rPr>
                        <a:t>Địa điểm</a:t>
                      </a:r>
                      <a:endParaRPr lang="en-US" sz="2400" b="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1">
                          <a:solidFill>
                            <a:schemeClr val="bg1"/>
                          </a:solidFill>
                          <a:latin typeface="Times New Roman" panose="02020603050405020304" pitchFamily="18" charset="0"/>
                          <a:cs typeface="Times New Roman" panose="02020603050405020304" pitchFamily="18" charset="0"/>
                        </a:rPr>
                        <a:t>Số UBOQG</a:t>
                      </a:r>
                      <a:endParaRPr lang="en-US" sz="24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 </a:t>
                      </a:r>
                      <a:r>
                        <a:rPr lang="en-US" sz="2400" b="1">
                          <a:solidFill>
                            <a:schemeClr val="bg1"/>
                          </a:solidFill>
                          <a:latin typeface="Times New Roman" panose="02020603050405020304" pitchFamily="18" charset="0"/>
                          <a:cs typeface="Times New Roman" panose="02020603050405020304" pitchFamily="18" charset="0"/>
                        </a:rPr>
                        <a:t>VĐV</a:t>
                      </a:r>
                      <a:endParaRPr lang="en-US" sz="24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33045">
                <a:tc>
                  <a:txBody>
                    <a:bodyPr/>
                    <a:p>
                      <a:pPr indent="0" algn="ctr">
                        <a:buNone/>
                      </a:pPr>
                      <a:r>
                        <a:rPr lang="en-US" sz="2400" b="0">
                          <a:solidFill>
                            <a:schemeClr val="bg1"/>
                          </a:solidFill>
                          <a:latin typeface="Times New Roman" panose="02020603050405020304" pitchFamily="18" charset="0"/>
                          <a:cs typeface="Times New Roman" panose="02020603050405020304" pitchFamily="18" charset="0"/>
                        </a:rPr>
                        <a:t>1</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1924</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25.1-5.2</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FFC000"/>
                          </a:solidFill>
                          <a:latin typeface="Times New Roman" panose="02020603050405020304" pitchFamily="18" charset="0"/>
                          <a:cs typeface="Times New Roman" panose="02020603050405020304" pitchFamily="18" charset="0"/>
                        </a:rPr>
                        <a:t>Chamonix (Pháp)</a:t>
                      </a:r>
                      <a:endParaRPr lang="en-US" sz="2400" b="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chemeClr val="bg1"/>
                          </a:solidFill>
                          <a:latin typeface="Times New Roman" panose="02020603050405020304" pitchFamily="18" charset="0"/>
                          <a:cs typeface="Times New Roman" panose="02020603050405020304" pitchFamily="18" charset="0"/>
                        </a:rPr>
                        <a:t>16</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chemeClr val="bg1"/>
                          </a:solidFill>
                          <a:latin typeface="Times New Roman" panose="02020603050405020304" pitchFamily="18" charset="0"/>
                          <a:cs typeface="Times New Roman" panose="02020603050405020304" pitchFamily="18" charset="0"/>
                        </a:rPr>
                        <a:t>258</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33045">
                <a:tc>
                  <a:txBody>
                    <a:bodyPr/>
                    <a:p>
                      <a:pPr indent="0" algn="ctr">
                        <a:buNone/>
                      </a:pPr>
                      <a:r>
                        <a:rPr lang="en-US" sz="2400" b="0">
                          <a:solidFill>
                            <a:schemeClr val="bg1"/>
                          </a:solidFill>
                          <a:latin typeface="Times New Roman" panose="02020603050405020304" pitchFamily="18" charset="0"/>
                          <a:cs typeface="Times New Roman" panose="02020603050405020304" pitchFamily="18" charset="0"/>
                        </a:rPr>
                        <a:t>2</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1928</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11.2-19.2</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FFC000"/>
                          </a:solidFill>
                          <a:latin typeface="Times New Roman" panose="02020603050405020304" pitchFamily="18" charset="0"/>
                          <a:cs typeface="Times New Roman" panose="02020603050405020304" pitchFamily="18" charset="0"/>
                        </a:rPr>
                        <a:t>Saint-Moritz (Thụy Sỹ)</a:t>
                      </a:r>
                      <a:endParaRPr lang="en-US" sz="2400" b="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chemeClr val="bg1"/>
                          </a:solidFill>
                          <a:latin typeface="Times New Roman" panose="02020603050405020304" pitchFamily="18" charset="0"/>
                          <a:cs typeface="Times New Roman" panose="02020603050405020304" pitchFamily="18" charset="0"/>
                        </a:rPr>
                        <a:t>25</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chemeClr val="bg1"/>
                          </a:solidFill>
                          <a:latin typeface="Times New Roman" panose="02020603050405020304" pitchFamily="18" charset="0"/>
                          <a:cs typeface="Times New Roman" panose="02020603050405020304" pitchFamily="18" charset="0"/>
                        </a:rPr>
                        <a:t>464</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4800">
                <a:tc>
                  <a:txBody>
                    <a:bodyPr/>
                    <a:p>
                      <a:pPr indent="0" algn="ctr">
                        <a:buNone/>
                      </a:pPr>
                      <a:r>
                        <a:rPr lang="en-US" sz="2400" b="0">
                          <a:solidFill>
                            <a:schemeClr val="bg1"/>
                          </a:solidFill>
                          <a:latin typeface="Times New Roman" panose="02020603050405020304" pitchFamily="18" charset="0"/>
                          <a:cs typeface="Times New Roman" panose="02020603050405020304" pitchFamily="18" charset="0"/>
                        </a:rPr>
                        <a:t>3</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1932</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4.2-13.2</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FFC000"/>
                          </a:solidFill>
                          <a:latin typeface="Times New Roman" panose="02020603050405020304" pitchFamily="18" charset="0"/>
                          <a:cs typeface="Times New Roman" panose="02020603050405020304" pitchFamily="18" charset="0"/>
                        </a:rPr>
                        <a:t>Lake Placid (Mỹ)</a:t>
                      </a:r>
                      <a:endParaRPr lang="en-US" sz="2400" b="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chemeClr val="bg1"/>
                          </a:solidFill>
                          <a:latin typeface="Times New Roman" panose="02020603050405020304" pitchFamily="18" charset="0"/>
                          <a:cs typeface="Times New Roman" panose="02020603050405020304" pitchFamily="18" charset="0"/>
                        </a:rPr>
                        <a:t>17</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chemeClr val="bg1"/>
                          </a:solidFill>
                          <a:latin typeface="Times New Roman" panose="02020603050405020304" pitchFamily="18" charset="0"/>
                          <a:cs typeface="Times New Roman" panose="02020603050405020304" pitchFamily="18" charset="0"/>
                        </a:rPr>
                        <a:t>252</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05130">
                <a:tc>
                  <a:txBody>
                    <a:bodyPr/>
                    <a:p>
                      <a:pPr indent="0" algn="ctr">
                        <a:buNone/>
                      </a:pPr>
                      <a:r>
                        <a:rPr lang="en-US" sz="2400" b="0">
                          <a:solidFill>
                            <a:schemeClr val="bg1"/>
                          </a:solidFill>
                          <a:latin typeface="Times New Roman" panose="02020603050405020304" pitchFamily="18" charset="0"/>
                          <a:cs typeface="Times New Roman" panose="02020603050405020304" pitchFamily="18" charset="0"/>
                        </a:rPr>
                        <a:t> 4</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1936</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6.2-16.2</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FFC000"/>
                          </a:solidFill>
                          <a:latin typeface="Times New Roman" panose="02020603050405020304" pitchFamily="18" charset="0"/>
                          <a:cs typeface="Times New Roman" panose="02020603050405020304" pitchFamily="18" charset="0"/>
                        </a:rPr>
                        <a:t>Garmishch-Partenkirchen (CHLB Đức)</a:t>
                      </a:r>
                      <a:endParaRPr lang="en-US" sz="2400" b="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chemeClr val="bg1"/>
                          </a:solidFill>
                          <a:latin typeface="Times New Roman" panose="02020603050405020304" pitchFamily="18" charset="0"/>
                          <a:cs typeface="Times New Roman" panose="02020603050405020304" pitchFamily="18" charset="0"/>
                        </a:rPr>
                        <a:t> 28</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chemeClr val="bg1"/>
                          </a:solidFill>
                          <a:latin typeface="Times New Roman" panose="02020603050405020304" pitchFamily="18" charset="0"/>
                          <a:cs typeface="Times New Roman" panose="02020603050405020304" pitchFamily="18" charset="0"/>
                        </a:rPr>
                        <a:t> 668</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4800">
                <a:tc>
                  <a:txBody>
                    <a:bodyPr/>
                    <a:p>
                      <a:pPr indent="0" algn="ctr">
                        <a:buNone/>
                      </a:pPr>
                      <a:r>
                        <a:rPr lang="en-US" sz="2400" b="0">
                          <a:solidFill>
                            <a:schemeClr val="bg1"/>
                          </a:solidFill>
                          <a:latin typeface="Times New Roman" panose="02020603050405020304" pitchFamily="18" charset="0"/>
                          <a:cs typeface="Times New Roman" panose="02020603050405020304" pitchFamily="18" charset="0"/>
                        </a:rPr>
                        <a:t>5</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1948</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30.1-9.2</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FFC000"/>
                          </a:solidFill>
                          <a:latin typeface="Times New Roman" panose="02020603050405020304" pitchFamily="18" charset="0"/>
                          <a:cs typeface="Times New Roman" panose="02020603050405020304" pitchFamily="18" charset="0"/>
                        </a:rPr>
                        <a:t>Saint-Moritz (Thụy Sỹ)</a:t>
                      </a:r>
                      <a:endParaRPr lang="en-US" sz="2400" b="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chemeClr val="bg1"/>
                          </a:solidFill>
                          <a:latin typeface="Times New Roman" panose="02020603050405020304" pitchFamily="18" charset="0"/>
                          <a:cs typeface="Times New Roman" panose="02020603050405020304" pitchFamily="18" charset="0"/>
                        </a:rPr>
                        <a:t>28</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chemeClr val="bg1"/>
                          </a:solidFill>
                          <a:latin typeface="Times New Roman" panose="02020603050405020304" pitchFamily="18" charset="0"/>
                          <a:cs typeface="Times New Roman" panose="02020603050405020304" pitchFamily="18" charset="0"/>
                        </a:rPr>
                        <a:t>669</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4800">
                <a:tc>
                  <a:txBody>
                    <a:bodyPr/>
                    <a:p>
                      <a:pPr indent="0" algn="ctr">
                        <a:buNone/>
                      </a:pPr>
                      <a:r>
                        <a:rPr lang="en-US" sz="2400" b="0">
                          <a:solidFill>
                            <a:schemeClr val="bg1"/>
                          </a:solidFill>
                          <a:latin typeface="Times New Roman" panose="02020603050405020304" pitchFamily="18" charset="0"/>
                          <a:cs typeface="Times New Roman" panose="02020603050405020304" pitchFamily="18" charset="0"/>
                        </a:rPr>
                        <a:t>6</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1952</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14.2-25.2</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FFC000"/>
                          </a:solidFill>
                          <a:latin typeface="Times New Roman" panose="02020603050405020304" pitchFamily="18" charset="0"/>
                          <a:cs typeface="Times New Roman" panose="02020603050405020304" pitchFamily="18" charset="0"/>
                        </a:rPr>
                        <a:t>Oslo (Nauy)</a:t>
                      </a:r>
                      <a:endParaRPr lang="en-US" sz="2400" b="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chemeClr val="bg1"/>
                          </a:solidFill>
                          <a:latin typeface="Times New Roman" panose="02020603050405020304" pitchFamily="18" charset="0"/>
                          <a:cs typeface="Times New Roman" panose="02020603050405020304" pitchFamily="18" charset="0"/>
                        </a:rPr>
                        <a:t>30</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chemeClr val="bg1"/>
                          </a:solidFill>
                          <a:latin typeface="Times New Roman" panose="02020603050405020304" pitchFamily="18" charset="0"/>
                          <a:cs typeface="Times New Roman" panose="02020603050405020304" pitchFamily="18" charset="0"/>
                        </a:rPr>
                        <a:t>694</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5760">
                <a:tc>
                  <a:txBody>
                    <a:bodyPr/>
                    <a:p>
                      <a:pPr indent="0" algn="ctr">
                        <a:buNone/>
                      </a:pPr>
                      <a:r>
                        <a:rPr lang="en-US" sz="2400" b="0">
                          <a:solidFill>
                            <a:schemeClr val="bg1"/>
                          </a:solidFill>
                          <a:latin typeface="Times New Roman" panose="02020603050405020304" pitchFamily="18" charset="0"/>
                          <a:cs typeface="Times New Roman" panose="02020603050405020304" pitchFamily="18" charset="0"/>
                        </a:rPr>
                        <a:t>7</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156</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26.1-5.2</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FFC000"/>
                          </a:solidFill>
                          <a:latin typeface="Times New Roman" panose="02020603050405020304" pitchFamily="18" charset="0"/>
                          <a:cs typeface="Times New Roman" panose="02020603050405020304" pitchFamily="18" charset="0"/>
                        </a:rPr>
                        <a:t>Cortina D’ampezzo (Italia)</a:t>
                      </a:r>
                      <a:endParaRPr lang="en-US" sz="2400" b="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chemeClr val="bg1"/>
                          </a:solidFill>
                          <a:latin typeface="Times New Roman" panose="02020603050405020304" pitchFamily="18" charset="0"/>
                          <a:cs typeface="Times New Roman" panose="02020603050405020304" pitchFamily="18" charset="0"/>
                        </a:rPr>
                        <a:t>32</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chemeClr val="bg1"/>
                          </a:solidFill>
                          <a:latin typeface="Times New Roman" panose="02020603050405020304" pitchFamily="18" charset="0"/>
                          <a:cs typeface="Times New Roman" panose="02020603050405020304" pitchFamily="18" charset="0"/>
                        </a:rPr>
                        <a:t>820</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33680">
                <a:tc>
                  <a:txBody>
                    <a:bodyPr/>
                    <a:p>
                      <a:pPr indent="0" algn="ctr">
                        <a:buNone/>
                      </a:pPr>
                      <a:r>
                        <a:rPr lang="en-US" sz="2400" b="0">
                          <a:solidFill>
                            <a:schemeClr val="bg1"/>
                          </a:solidFill>
                          <a:latin typeface="Times New Roman" panose="02020603050405020304" pitchFamily="18" charset="0"/>
                          <a:cs typeface="Times New Roman" panose="02020603050405020304" pitchFamily="18" charset="0"/>
                        </a:rPr>
                        <a:t>8</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1960</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18.2-28.2</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FFC000"/>
                          </a:solidFill>
                          <a:latin typeface="Times New Roman" panose="02020603050405020304" pitchFamily="18" charset="0"/>
                          <a:cs typeface="Times New Roman" panose="02020603050405020304" pitchFamily="18" charset="0"/>
                        </a:rPr>
                        <a:t>Squaw Valley (Mỹ)</a:t>
                      </a:r>
                      <a:endParaRPr lang="en-US" sz="2400" b="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chemeClr val="bg1"/>
                          </a:solidFill>
                          <a:latin typeface="Times New Roman" panose="02020603050405020304" pitchFamily="18" charset="0"/>
                          <a:cs typeface="Times New Roman" panose="02020603050405020304" pitchFamily="18" charset="0"/>
                        </a:rPr>
                        <a:t>30</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chemeClr val="bg1"/>
                          </a:solidFill>
                          <a:latin typeface="Times New Roman" panose="02020603050405020304" pitchFamily="18" charset="0"/>
                          <a:cs typeface="Times New Roman" panose="02020603050405020304" pitchFamily="18" charset="0"/>
                        </a:rPr>
                        <a:t>665</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33045">
                <a:tc>
                  <a:txBody>
                    <a:bodyPr/>
                    <a:p>
                      <a:pPr indent="0" algn="ctr">
                        <a:buNone/>
                      </a:pPr>
                      <a:r>
                        <a:rPr lang="en-US" sz="2400" b="0">
                          <a:solidFill>
                            <a:schemeClr val="bg1"/>
                          </a:solidFill>
                          <a:latin typeface="Times New Roman" panose="02020603050405020304" pitchFamily="18" charset="0"/>
                          <a:cs typeface="Times New Roman" panose="02020603050405020304" pitchFamily="18" charset="0"/>
                        </a:rPr>
                        <a:t>9</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1964</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29.1-9.2</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FFC000"/>
                          </a:solidFill>
                          <a:latin typeface="Times New Roman" panose="02020603050405020304" pitchFamily="18" charset="0"/>
                          <a:cs typeface="Times New Roman" panose="02020603050405020304" pitchFamily="18" charset="0"/>
                        </a:rPr>
                        <a:t>Innsbrútck (Áo)</a:t>
                      </a:r>
                      <a:endParaRPr lang="en-US" sz="2400" b="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chemeClr val="bg1"/>
                          </a:solidFill>
                          <a:latin typeface="Times New Roman" panose="02020603050405020304" pitchFamily="18" charset="0"/>
                          <a:cs typeface="Times New Roman" panose="02020603050405020304" pitchFamily="18" charset="0"/>
                        </a:rPr>
                        <a:t>36</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chemeClr val="bg1"/>
                          </a:solidFill>
                          <a:latin typeface="Times New Roman" panose="02020603050405020304" pitchFamily="18" charset="0"/>
                          <a:cs typeface="Times New Roman" panose="02020603050405020304" pitchFamily="18" charset="0"/>
                        </a:rPr>
                        <a:t>1.091</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33045">
                <a:tc>
                  <a:txBody>
                    <a:bodyPr/>
                    <a:p>
                      <a:pPr indent="0" algn="ctr">
                        <a:buNone/>
                      </a:pPr>
                      <a:r>
                        <a:rPr lang="en-US" sz="2400" b="0">
                          <a:solidFill>
                            <a:schemeClr val="bg1"/>
                          </a:solidFill>
                          <a:latin typeface="Times New Roman" panose="02020603050405020304" pitchFamily="18" charset="0"/>
                          <a:cs typeface="Times New Roman" panose="02020603050405020304" pitchFamily="18" charset="0"/>
                        </a:rPr>
                        <a:t>10</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1968</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6.2-18.2</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FFC000"/>
                          </a:solidFill>
                          <a:latin typeface="Times New Roman" panose="02020603050405020304" pitchFamily="18" charset="0"/>
                          <a:cs typeface="Times New Roman" panose="02020603050405020304" pitchFamily="18" charset="0"/>
                        </a:rPr>
                        <a:t>Grenoble (Pháp)</a:t>
                      </a:r>
                      <a:endParaRPr lang="en-US" sz="2400" b="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chemeClr val="bg1"/>
                          </a:solidFill>
                          <a:latin typeface="Times New Roman" panose="02020603050405020304" pitchFamily="18" charset="0"/>
                          <a:cs typeface="Times New Roman" panose="02020603050405020304" pitchFamily="18" charset="0"/>
                        </a:rPr>
                        <a:t>37</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chemeClr val="bg1"/>
                          </a:solidFill>
                          <a:latin typeface="Times New Roman" panose="02020603050405020304" pitchFamily="18" charset="0"/>
                          <a:cs typeface="Times New Roman" panose="02020603050405020304" pitchFamily="18" charset="0"/>
                        </a:rPr>
                        <a:t>1.158</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4800">
                <a:tc>
                  <a:txBody>
                    <a:bodyPr/>
                    <a:p>
                      <a:pPr indent="0" algn="ctr">
                        <a:buNone/>
                      </a:pPr>
                      <a:r>
                        <a:rPr lang="en-US" sz="2400" b="0">
                          <a:solidFill>
                            <a:schemeClr val="bg1"/>
                          </a:solidFill>
                          <a:latin typeface="Times New Roman" panose="02020603050405020304" pitchFamily="18" charset="0"/>
                          <a:cs typeface="Times New Roman" panose="02020603050405020304" pitchFamily="18" charset="0"/>
                        </a:rPr>
                        <a:t>11</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1972</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3.2-13.2</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FFC000"/>
                          </a:solidFill>
                          <a:latin typeface="Times New Roman" panose="02020603050405020304" pitchFamily="18" charset="0"/>
                          <a:cs typeface="Times New Roman" panose="02020603050405020304" pitchFamily="18" charset="0"/>
                        </a:rPr>
                        <a:t>Sapporo (Nhật)</a:t>
                      </a:r>
                      <a:endParaRPr lang="en-US" sz="2400" b="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chemeClr val="bg1"/>
                          </a:solidFill>
                          <a:latin typeface="Times New Roman" panose="02020603050405020304" pitchFamily="18" charset="0"/>
                          <a:cs typeface="Times New Roman" panose="02020603050405020304" pitchFamily="18" charset="0"/>
                        </a:rPr>
                        <a:t>35</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chemeClr val="bg1"/>
                          </a:solidFill>
                          <a:latin typeface="Times New Roman" panose="02020603050405020304" pitchFamily="18" charset="0"/>
                          <a:cs typeface="Times New Roman" panose="02020603050405020304" pitchFamily="18" charset="0"/>
                        </a:rPr>
                        <a:t>1.006</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30505">
                <a:tc>
                  <a:txBody>
                    <a:bodyPr/>
                    <a:p>
                      <a:pPr indent="0" algn="ctr">
                        <a:buNone/>
                      </a:pPr>
                      <a:r>
                        <a:rPr lang="en-US" sz="2400" b="0">
                          <a:solidFill>
                            <a:schemeClr val="bg1"/>
                          </a:solidFill>
                          <a:latin typeface="Times New Roman" panose="02020603050405020304" pitchFamily="18" charset="0"/>
                          <a:cs typeface="Times New Roman" panose="02020603050405020304" pitchFamily="18" charset="0"/>
                        </a:rPr>
                        <a:t>12</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1976</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4.2-15.2</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FFC000"/>
                          </a:solidFill>
                          <a:latin typeface="Times New Roman" panose="02020603050405020304" pitchFamily="18" charset="0"/>
                          <a:cs typeface="Times New Roman" panose="02020603050405020304" pitchFamily="18" charset="0"/>
                        </a:rPr>
                        <a:t>Innsbrútck (Áo)</a:t>
                      </a:r>
                      <a:endParaRPr lang="en-US" sz="2400" b="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chemeClr val="bg1"/>
                          </a:solidFill>
                          <a:latin typeface="Times New Roman" panose="02020603050405020304" pitchFamily="18" charset="0"/>
                          <a:cs typeface="Times New Roman" panose="02020603050405020304" pitchFamily="18" charset="0"/>
                        </a:rPr>
                        <a:t>37</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chemeClr val="bg1"/>
                          </a:solidFill>
                          <a:latin typeface="Times New Roman" panose="02020603050405020304" pitchFamily="18" charset="0"/>
                          <a:cs typeface="Times New Roman" panose="02020603050405020304" pitchFamily="18" charset="0"/>
                        </a:rPr>
                        <a:t>1.123</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34315">
                <a:tc>
                  <a:txBody>
                    <a:bodyPr/>
                    <a:p>
                      <a:pPr indent="0" algn="ctr">
                        <a:buNone/>
                      </a:pPr>
                      <a:r>
                        <a:rPr lang="en-US" sz="2400" b="0">
                          <a:solidFill>
                            <a:schemeClr val="bg1"/>
                          </a:solidFill>
                          <a:latin typeface="Times New Roman" panose="02020603050405020304" pitchFamily="18" charset="0"/>
                          <a:cs typeface="Times New Roman" panose="02020603050405020304" pitchFamily="18" charset="0"/>
                        </a:rPr>
                        <a:t>13</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1980</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13.2-24.2</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FFC000"/>
                          </a:solidFill>
                          <a:latin typeface="Times New Roman" panose="02020603050405020304" pitchFamily="18" charset="0"/>
                          <a:cs typeface="Times New Roman" panose="02020603050405020304" pitchFamily="18" charset="0"/>
                        </a:rPr>
                        <a:t>Lake Placid (Mỹ)</a:t>
                      </a:r>
                      <a:endParaRPr lang="en-US" sz="2400" b="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chemeClr val="bg1"/>
                          </a:solidFill>
                          <a:latin typeface="Times New Roman" panose="02020603050405020304" pitchFamily="18" charset="0"/>
                          <a:cs typeface="Times New Roman" panose="02020603050405020304" pitchFamily="18" charset="0"/>
                        </a:rPr>
                        <a:t>37</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chemeClr val="bg1"/>
                          </a:solidFill>
                          <a:latin typeface="Times New Roman" panose="02020603050405020304" pitchFamily="18" charset="0"/>
                          <a:cs typeface="Times New Roman" panose="02020603050405020304" pitchFamily="18" charset="0"/>
                        </a:rPr>
                        <a:t>1.072</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33045">
                <a:tc>
                  <a:txBody>
                    <a:bodyPr/>
                    <a:p>
                      <a:pPr indent="0" algn="ctr">
                        <a:buNone/>
                      </a:pPr>
                      <a:r>
                        <a:rPr lang="en-US" sz="2400" b="0">
                          <a:solidFill>
                            <a:schemeClr val="bg1"/>
                          </a:solidFill>
                          <a:latin typeface="Times New Roman" panose="02020603050405020304" pitchFamily="18" charset="0"/>
                          <a:cs typeface="Times New Roman" panose="02020603050405020304" pitchFamily="18" charset="0"/>
                        </a:rPr>
                        <a:t>14</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1984</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8.2-19.2</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FFC000"/>
                          </a:solidFill>
                          <a:latin typeface="Times New Roman" panose="02020603050405020304" pitchFamily="18" charset="0"/>
                          <a:cs typeface="Times New Roman" panose="02020603050405020304" pitchFamily="18" charset="0"/>
                        </a:rPr>
                        <a:t>Sarajevo (Nam Tư)</a:t>
                      </a:r>
                      <a:endParaRPr lang="en-US" sz="2400" b="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chemeClr val="bg1"/>
                          </a:solidFill>
                          <a:latin typeface="Times New Roman" panose="02020603050405020304" pitchFamily="18" charset="0"/>
                          <a:cs typeface="Times New Roman" panose="02020603050405020304" pitchFamily="18" charset="0"/>
                        </a:rPr>
                        <a:t>49</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chemeClr val="bg1"/>
                          </a:solidFill>
                          <a:latin typeface="Times New Roman" panose="02020603050405020304" pitchFamily="18" charset="0"/>
                          <a:cs typeface="Times New Roman" panose="02020603050405020304" pitchFamily="18" charset="0"/>
                        </a:rPr>
                        <a:t>1.274</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00" name="Text Box 99"/>
          <p:cNvSpPr txBox="1"/>
          <p:nvPr/>
        </p:nvSpPr>
        <p:spPr>
          <a:xfrm>
            <a:off x="304800" y="304800"/>
            <a:ext cx="5080000" cy="460375"/>
          </a:xfrm>
          <a:prstGeom prst="rect">
            <a:avLst/>
          </a:prstGeom>
          <a:noFill/>
          <a:ln w="9525">
            <a:noFill/>
          </a:ln>
        </p:spPr>
        <p:txBody>
          <a:bodyPr>
            <a:spAutoFit/>
          </a:bodyPr>
          <a:p>
            <a:pPr indent="0"/>
            <a:r>
              <a:rPr lang="en-US" sz="2400" b="0">
                <a:solidFill>
                  <a:srgbClr val="FFC000"/>
                </a:solidFill>
                <a:latin typeface="Times New Roman" panose="02020603050405020304" pitchFamily="18" charset="0"/>
              </a:rPr>
              <a:t>Các kỳ thế vận hội mùa đông</a:t>
            </a:r>
            <a:endParaRPr lang="en-US" sz="2400" b="0">
              <a:solidFill>
                <a:srgbClr val="FFC000"/>
              </a:solidFill>
              <a:latin typeface="Times New Roman" panose="02020603050405020304"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4" name="Table 3"/>
          <p:cNvGraphicFramePr/>
          <p:nvPr/>
        </p:nvGraphicFramePr>
        <p:xfrm>
          <a:off x="6096000" y="2833052"/>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en-US" b="0"/>
                    </a:p>
                  </a:txBody>
                  <a:tcPr>
                    <a:lnL>
                      <a:noFill/>
                    </a:lnL>
                    <a:lnR>
                      <a:noFill/>
                    </a:lnR>
                    <a:lnT cap="flat">
                      <a:noFill/>
                    </a:lnT>
                    <a:lnB cap="flat">
                      <a:noFill/>
                    </a:lnB>
                    <a:lnTlToBr>
                      <a:noFill/>
                    </a:lnTlToBr>
                    <a:lnBlToTr>
                      <a:noFill/>
                    </a:lnBlToTr>
                    <a:noFill/>
                  </a:tcPr>
                </a:tc>
                <a:tc>
                  <a:txBody>
                    <a:bodyPr/>
                    <a:p>
                      <a:pPr>
                        <a:buNone/>
                      </a:pPr>
                      <a:endParaRPr 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en-US"/>
                    </a:p>
                  </a:txBody>
                  <a:tcPr>
                    <a:lnL>
                      <a:noFill/>
                    </a:lnL>
                    <a:lnR>
                      <a:noFill/>
                    </a:lnR>
                    <a:lnT cap="flat">
                      <a:noFill/>
                    </a:lnT>
                    <a:lnB cap="flat">
                      <a:noFill/>
                    </a:lnB>
                    <a:lnTlToBr>
                      <a:noFill/>
                    </a:lnTlToBr>
                    <a:lnBlToTr>
                      <a:noFill/>
                    </a:lnBlToTr>
                    <a:noFill/>
                  </a:tcPr>
                </a:tc>
                <a:tc>
                  <a:txBody>
                    <a:bodyPr/>
                    <a:p>
                      <a:pPr indent="0">
                        <a:buNone/>
                      </a:pPr>
                      <a:endParaRPr lang="en-US"/>
                    </a:p>
                  </a:txBody>
                  <a:tcPr>
                    <a:lnL>
                      <a:noFill/>
                    </a:lnL>
                    <a:lnR cap="flat">
                      <a:noFill/>
                    </a:lnR>
                    <a:lnT cap="flat">
                      <a:noFill/>
                    </a:lnT>
                    <a:lnB cap="flat">
                      <a:noFill/>
                    </a:lnB>
                    <a:lnTlToBr>
                      <a:noFill/>
                    </a:lnTlToBr>
                    <a:lnBlToTr>
                      <a:noFill/>
                    </a:lnBlToTr>
                    <a:noFill/>
                  </a:tcPr>
                </a:tc>
              </a:tr>
            </a:tbl>
          </a:graphicData>
        </a:graphic>
      </p:graphicFrame>
      <p:graphicFrame>
        <p:nvGraphicFramePr>
          <p:cNvPr id="2" name="Table 1"/>
          <p:cNvGraphicFramePr/>
          <p:nvPr/>
        </p:nvGraphicFramePr>
        <p:xfrm>
          <a:off x="152400" y="304800"/>
          <a:ext cx="11701145" cy="5970905"/>
        </p:xfrm>
        <a:graphic>
          <a:graphicData uri="http://schemas.openxmlformats.org/drawingml/2006/table">
            <a:tbl>
              <a:tblPr firstRow="1" bandRow="1">
                <a:tableStyleId>{5940675A-B579-460E-94D1-54222C63F5DA}</a:tableStyleId>
              </a:tblPr>
              <a:tblGrid>
                <a:gridCol w="856615"/>
                <a:gridCol w="1253490"/>
                <a:gridCol w="1972310"/>
                <a:gridCol w="4454525"/>
                <a:gridCol w="1869440"/>
                <a:gridCol w="1294765"/>
              </a:tblGrid>
              <a:tr h="513080">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15</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1988</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13.2-28.2</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Calgary (Canada)</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chemeClr val="bg1"/>
                          </a:solidFill>
                          <a:latin typeface="Times New Roman" panose="02020603050405020304" pitchFamily="18" charset="0"/>
                          <a:cs typeface="Times New Roman" panose="02020603050405020304" pitchFamily="18" charset="0"/>
                        </a:rPr>
                        <a:t>57</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chemeClr val="bg1"/>
                          </a:solidFill>
                          <a:latin typeface="Times New Roman" panose="02020603050405020304" pitchFamily="18" charset="0"/>
                          <a:cs typeface="Times New Roman" panose="02020603050405020304" pitchFamily="18" charset="0"/>
                        </a:rPr>
                        <a:t>1.423</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3715">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16</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1992</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8.2-23.2</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Albertville (Pháp)</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chemeClr val="bg1"/>
                          </a:solidFill>
                          <a:latin typeface="Times New Roman" panose="02020603050405020304" pitchFamily="18" charset="0"/>
                          <a:cs typeface="Times New Roman" panose="02020603050405020304" pitchFamily="18" charset="0"/>
                        </a:rPr>
                        <a:t>64</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chemeClr val="bg1"/>
                          </a:solidFill>
                          <a:latin typeface="Times New Roman" panose="02020603050405020304" pitchFamily="18" charset="0"/>
                          <a:cs typeface="Times New Roman" panose="02020603050405020304" pitchFamily="18" charset="0"/>
                        </a:rPr>
                        <a:t>1.801</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3080">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17</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1994</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12.2-27.2</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Lillehammer (Nauy)</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chemeClr val="bg1"/>
                          </a:solidFill>
                          <a:latin typeface="Times New Roman" panose="02020603050405020304" pitchFamily="18" charset="0"/>
                          <a:cs typeface="Times New Roman" panose="02020603050405020304" pitchFamily="18" charset="0"/>
                        </a:rPr>
                        <a:t>67</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chemeClr val="bg1"/>
                          </a:solidFill>
                          <a:latin typeface="Times New Roman" panose="02020603050405020304" pitchFamily="18" charset="0"/>
                          <a:cs typeface="Times New Roman" panose="02020603050405020304" pitchFamily="18" charset="0"/>
                        </a:rPr>
                        <a:t>1.739</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3715">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18</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1998</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7.2-22.2</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Nagano (Nhật)</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chemeClr val="bg1"/>
                          </a:solidFill>
                          <a:latin typeface="Times New Roman" panose="02020603050405020304" pitchFamily="18" charset="0"/>
                          <a:cs typeface="Times New Roman" panose="02020603050405020304" pitchFamily="18" charset="0"/>
                        </a:rPr>
                        <a:t>72</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chemeClr val="bg1"/>
                          </a:solidFill>
                          <a:latin typeface="Times New Roman" panose="02020603050405020304" pitchFamily="18" charset="0"/>
                          <a:cs typeface="Times New Roman" panose="02020603050405020304" pitchFamily="18" charset="0"/>
                        </a:rPr>
                        <a:t>2.177</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3080">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19</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2002</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8.2-24.2</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Salt Lake City (Mỹ)</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chemeClr val="bg1"/>
                          </a:solidFill>
                          <a:latin typeface="Times New Roman" panose="02020603050405020304" pitchFamily="18" charset="0"/>
                          <a:cs typeface="Times New Roman" panose="02020603050405020304" pitchFamily="18" charset="0"/>
                        </a:rPr>
                        <a:t>78</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chemeClr val="bg1"/>
                          </a:solidFill>
                          <a:latin typeface="Times New Roman" panose="02020603050405020304" pitchFamily="18" charset="0"/>
                          <a:cs typeface="Times New Roman" panose="02020603050405020304" pitchFamily="18" charset="0"/>
                        </a:rPr>
                        <a:t>2.399</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29590">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20</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2006</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10.2-26.2</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Turin (Italia)</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chemeClr val="bg1"/>
                          </a:solidFill>
                          <a:latin typeface="Times New Roman" panose="02020603050405020304" pitchFamily="18" charset="0"/>
                          <a:cs typeface="Times New Roman" panose="02020603050405020304" pitchFamily="18" charset="0"/>
                        </a:rPr>
                        <a:t>80</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chemeClr val="bg1"/>
                          </a:solidFill>
                          <a:latin typeface="Times New Roman" panose="02020603050405020304" pitchFamily="18" charset="0"/>
                          <a:cs typeface="Times New Roman" panose="02020603050405020304" pitchFamily="18" charset="0"/>
                        </a:rPr>
                        <a:t>2.508</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3080">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21</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2010</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12.2-28.2</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Vancouver (Canada)</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chemeClr val="bg1"/>
                          </a:solidFill>
                          <a:latin typeface="Times New Roman" panose="02020603050405020304" pitchFamily="18" charset="0"/>
                          <a:cs typeface="Times New Roman" panose="02020603050405020304" pitchFamily="18" charset="0"/>
                        </a:rPr>
                        <a:t>82</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chemeClr val="bg1"/>
                          </a:solidFill>
                          <a:latin typeface="Times New Roman" panose="02020603050405020304" pitchFamily="18" charset="0"/>
                          <a:cs typeface="Times New Roman" panose="02020603050405020304" pitchFamily="18" charset="0"/>
                        </a:rPr>
                        <a:t>2.566</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3715">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22</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2014</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7.2-23.2</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Sochi (Nga)</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chemeClr val="bg1"/>
                          </a:solidFill>
                          <a:latin typeface="Times New Roman" panose="02020603050405020304" pitchFamily="18" charset="0"/>
                          <a:cs typeface="Times New Roman" panose="02020603050405020304" pitchFamily="18" charset="0"/>
                        </a:rPr>
                        <a:t>88</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chemeClr val="bg1"/>
                          </a:solidFill>
                          <a:latin typeface="Times New Roman" panose="02020603050405020304" pitchFamily="18" charset="0"/>
                          <a:cs typeface="Times New Roman" panose="02020603050405020304" pitchFamily="18" charset="0"/>
                        </a:rPr>
                        <a:t>2.873</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15950">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23</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2018</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9.2-25.2</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Pyeongchang (Hàn Quốc)</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chemeClr val="bg1"/>
                          </a:solidFill>
                          <a:latin typeface="Times New Roman" panose="02020603050405020304" pitchFamily="18" charset="0"/>
                          <a:cs typeface="Times New Roman" panose="02020603050405020304" pitchFamily="18" charset="0"/>
                        </a:rPr>
                        <a:t>92</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chemeClr val="bg1"/>
                          </a:solidFill>
                          <a:latin typeface="Times New Roman" panose="02020603050405020304" pitchFamily="18" charset="0"/>
                          <a:cs typeface="Times New Roman" panose="02020603050405020304" pitchFamily="18" charset="0"/>
                        </a:rPr>
                        <a:t>2.922</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15950">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24</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2022</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 </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Bắc Kinh (Trung Quốc)</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 </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 </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15950">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25</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2026</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 </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Milan (Italia)</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bg1"/>
                          </a:solidFill>
                          <a:latin typeface="Times New Roman" panose="02020603050405020304" pitchFamily="18" charset="0"/>
                          <a:cs typeface="Times New Roman" panose="02020603050405020304" pitchFamily="18" charset="0"/>
                        </a:rPr>
                        <a:t> </a:t>
                      </a: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sz="2400" b="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ext Box 2"/>
          <p:cNvSpPr txBox="1"/>
          <p:nvPr/>
        </p:nvSpPr>
        <p:spPr>
          <a:xfrm>
            <a:off x="304800" y="1447800"/>
            <a:ext cx="7493000" cy="5015865"/>
          </a:xfrm>
          <a:prstGeom prst="rect">
            <a:avLst/>
          </a:prstGeom>
          <a:noFill/>
          <a:ln w="9525">
            <a:noFill/>
          </a:ln>
        </p:spPr>
        <p:txBody>
          <a:bodyPr wrap="square">
            <a:spAutoFit/>
          </a:bodyPr>
          <a:p>
            <a:pPr indent="0" algn="just"/>
            <a:r>
              <a:rPr lang="en-US" sz="2400" b="0">
                <a:solidFill>
                  <a:schemeClr val="bg1"/>
                </a:solidFill>
                <a:latin typeface="Times New Roman" panose="02020603050405020304" pitchFamily="18" charset="0"/>
                <a:ea typeface="SimSun" panose="02010600030101010101" pitchFamily="2" charset="-122"/>
                <a:cs typeface="Times New Roman" panose="02020603050405020304" pitchFamily="18" charset="0"/>
              </a:rPr>
              <a:t>	</a:t>
            </a:r>
            <a:r>
              <a:rPr lang="en-US" sz="3200" b="0">
                <a:solidFill>
                  <a:schemeClr val="bg1"/>
                </a:solidFill>
                <a:latin typeface="Times New Roman" panose="02020603050405020304" pitchFamily="18" charset="0"/>
                <a:ea typeface="SimSun" panose="02010600030101010101" pitchFamily="2" charset="-122"/>
                <a:cs typeface="Times New Roman" panose="02020603050405020304" pitchFamily="18" charset="0"/>
              </a:rPr>
              <a:t>	Các môn thể thao được  quy định bởi một hệ thống quy tắc hay tục lệ nhằm đảm bảo sự công bằng và cho phép đánh giá kết quả một cách chính xác. Chiến thắng có thể được quyết định bằng hành động như ghi các bàn thắng hay vượt qua vạch đích trước. Kết quả cũng có thể được xác định bởi các giám khảo, những người chấm điểm phần thể hiện bài thi thể thao dựa trên những đánh giá khách quan hoặc chủ quan.</a:t>
            </a:r>
            <a:endParaRPr lang="en-US" sz="3200" b="0">
              <a:solidFill>
                <a:schemeClr val="bg1"/>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2" name="Text Box 1"/>
          <p:cNvSpPr txBox="1"/>
          <p:nvPr/>
        </p:nvSpPr>
        <p:spPr>
          <a:xfrm>
            <a:off x="228600" y="228600"/>
            <a:ext cx="8472805" cy="1076325"/>
          </a:xfrm>
          <a:prstGeom prst="rect">
            <a:avLst/>
          </a:prstGeom>
          <a:noFill/>
          <a:ln w="9525">
            <a:noFill/>
          </a:ln>
        </p:spPr>
        <p:txBody>
          <a:bodyPr wrap="square">
            <a:spAutoFit/>
          </a:bodyPr>
          <a:p>
            <a:pPr indent="0"/>
            <a:r>
              <a:rPr lang="en-US" sz="3200" b="0">
                <a:solidFill>
                  <a:srgbClr val="FFC000"/>
                </a:solidFill>
                <a:latin typeface="Times New Roman" panose="02020603050405020304" pitchFamily="18" charset="0"/>
                <a:ea typeface="SimSun" panose="02010600030101010101" pitchFamily="2" charset="-122"/>
                <a:cs typeface="Times New Roman" panose="02020603050405020304" pitchFamily="18" charset="0"/>
              </a:rPr>
              <a:t>3.1. Sự phát triển của thể thao và việc thành lập các tổ chức thể thao quốc tế</a:t>
            </a:r>
            <a:endParaRPr lang="en-US" sz="3200" b="0">
              <a:solidFill>
                <a:srgbClr val="FFC000"/>
              </a:solidFill>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106" name="Picture 105"/>
          <p:cNvPicPr/>
          <p:nvPr/>
        </p:nvPicPr>
        <p:blipFill>
          <a:blip r:embed="rId1"/>
          <a:stretch>
            <a:fillRect/>
          </a:stretch>
        </p:blipFill>
        <p:spPr>
          <a:xfrm>
            <a:off x="7874000" y="1379855"/>
            <a:ext cx="4242435" cy="4647565"/>
          </a:xfrm>
          <a:prstGeom prst="rect">
            <a:avLst/>
          </a:prstGeom>
          <a:noFill/>
          <a:ln w="9525">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4" name="Table 3"/>
          <p:cNvGraphicFramePr/>
          <p:nvPr/>
        </p:nvGraphicFramePr>
        <p:xfrm>
          <a:off x="6096000" y="2833052"/>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en-US" b="0"/>
                    </a:p>
                  </a:txBody>
                  <a:tcPr>
                    <a:lnL>
                      <a:noFill/>
                    </a:lnL>
                    <a:lnR>
                      <a:noFill/>
                    </a:lnR>
                    <a:lnT cap="flat">
                      <a:noFill/>
                    </a:lnT>
                    <a:lnB cap="flat">
                      <a:noFill/>
                    </a:lnB>
                    <a:lnTlToBr>
                      <a:noFill/>
                    </a:lnTlToBr>
                    <a:lnBlToTr>
                      <a:noFill/>
                    </a:lnBlToTr>
                    <a:noFill/>
                  </a:tcPr>
                </a:tc>
                <a:tc>
                  <a:txBody>
                    <a:bodyPr/>
                    <a:p>
                      <a:pPr>
                        <a:buNone/>
                      </a:pPr>
                      <a:endParaRPr 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en-US"/>
                    </a:p>
                  </a:txBody>
                  <a:tcPr>
                    <a:lnL>
                      <a:noFill/>
                    </a:lnL>
                    <a:lnR>
                      <a:noFill/>
                    </a:lnR>
                    <a:lnT cap="flat">
                      <a:noFill/>
                    </a:lnT>
                    <a:lnB cap="flat">
                      <a:noFill/>
                    </a:lnB>
                    <a:lnTlToBr>
                      <a:noFill/>
                    </a:lnTlToBr>
                    <a:lnBlToTr>
                      <a:noFill/>
                    </a:lnBlToTr>
                    <a:noFill/>
                  </a:tcPr>
                </a:tc>
                <a:tc>
                  <a:txBody>
                    <a:bodyPr/>
                    <a:p>
                      <a:pPr indent="0">
                        <a:buNone/>
                      </a:pPr>
                      <a:endParaRPr lang="en-US"/>
                    </a:p>
                  </a:txBody>
                  <a:tcPr>
                    <a:lnL>
                      <a:noFill/>
                    </a:lnL>
                    <a:lnR cap="flat">
                      <a:noFill/>
                    </a:lnR>
                    <a:lnT cap="flat">
                      <a:noFill/>
                    </a:lnT>
                    <a:lnB cap="flat">
                      <a:noFill/>
                    </a:lnB>
                    <a:lnTlToBr>
                      <a:noFill/>
                    </a:lnTlToBr>
                    <a:lnBlToTr>
                      <a:noFill/>
                    </a:lnBlToTr>
                    <a:noFill/>
                  </a:tcPr>
                </a:tc>
              </a:tr>
            </a:tbl>
          </a:graphicData>
        </a:graphic>
      </p:graphicFrame>
      <p:sp>
        <p:nvSpPr>
          <p:cNvPr id="100" name="Text Box 99"/>
          <p:cNvSpPr txBox="1"/>
          <p:nvPr/>
        </p:nvSpPr>
        <p:spPr>
          <a:xfrm>
            <a:off x="152400" y="152400"/>
            <a:ext cx="11852275" cy="6369685"/>
          </a:xfrm>
          <a:prstGeom prst="rect">
            <a:avLst/>
          </a:prstGeom>
          <a:noFill/>
          <a:ln w="9525">
            <a:noFill/>
          </a:ln>
        </p:spPr>
        <p:txBody>
          <a:bodyPr wrap="square">
            <a:spAutoFit/>
          </a:bodyPr>
          <a:p>
            <a:pPr indent="359410" algn="just"/>
            <a:r>
              <a:rPr lang="en-US" sz="2200" b="1">
                <a:solidFill>
                  <a:srgbClr val="FFFF00"/>
                </a:solidFill>
                <a:latin typeface="Times New Roman" panose="02020603050405020304" pitchFamily="18" charset="0"/>
              </a:rPr>
              <a:t>3.4 Tổ chức và hoạt động ủy ban Olimpic quốc tế và các liên đoàn thể thao quốc tế, các tổ chức TDTT châu lục, khu vực</a:t>
            </a:r>
            <a:endParaRPr lang="en-US" sz="2200" b="1">
              <a:solidFill>
                <a:srgbClr val="FFFF00"/>
              </a:solidFill>
              <a:latin typeface="Times New Roman" panose="02020603050405020304" pitchFamily="18" charset="0"/>
            </a:endParaRPr>
          </a:p>
          <a:p>
            <a:pPr indent="359410" algn="just"/>
            <a:r>
              <a:rPr lang="en-US" sz="2800" b="1">
                <a:solidFill>
                  <a:schemeClr val="bg1"/>
                </a:solidFill>
                <a:latin typeface="Times New Roman" panose="02020603050405020304" pitchFamily="18" charset="0"/>
              </a:rPr>
              <a:t>3.4.1 Tổ chức và hoạt động ủy ban Olimpic quốc tế</a:t>
            </a:r>
            <a:r>
              <a:rPr lang="en-US" sz="2800" b="0">
                <a:solidFill>
                  <a:schemeClr val="bg1"/>
                </a:solidFill>
                <a:latin typeface="Times New Roman" panose="02020603050405020304" pitchFamily="18" charset="0"/>
              </a:rPr>
              <a:t>	Thế vận hội được quản lý bởi Ủy ban Olympic quốc tế (viết tắt là IOC), tổng hành dinh đặt tại Lausanne, Thụy Sĩ. IOC ra đời tại Paris năm 1894 như một ủy ban độc lập và tự lựa chọn các thành viên cho mình (tuy nhiên để bắt đầu tiến hành, Coubertin đã tự chọn cho mình 15 thành viên). Hầu hết các thành viên được bầu chọn vào IOC là những cá nhân, đơn vị đã phục vụ trong NOCs (National Olympic Committees – Các ủy ban Olympic quốc gia) tại chính quốc gia của thành viên đó.	Những thành viên đầu tiên của IOC là tất cả các thành viên châu Âu và châu Mỹ với một nước ngoại lệ là New Zealand (châu Úc). Thành viên châu Á đầu tiên gia nhập ủy ban là vào năm 1908 và châu Phi là 1910. Các thành viên của IOC phải nghỉ hưu vào tuổi 80 trừ phi họ được bầu chọn trước năm 1966.</a:t>
            </a:r>
            <a:endParaRPr lang="en-US" sz="2800" b="0">
              <a:solidFill>
                <a:schemeClr val="bg1"/>
              </a:solidFill>
              <a:latin typeface="Times New Roman" panose="02020603050405020304" pitchFamily="18" charset="0"/>
            </a:endParaRPr>
          </a:p>
          <a:p>
            <a:endParaRPr lang="en-US" sz="2800" b="0">
              <a:solidFill>
                <a:schemeClr val="bg1"/>
              </a:solidFill>
              <a:latin typeface="Times New Roman" panose="02020603050405020304"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4" name="Table 3"/>
          <p:cNvGraphicFramePr/>
          <p:nvPr/>
        </p:nvGraphicFramePr>
        <p:xfrm>
          <a:off x="6096000" y="2833052"/>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en-US" b="0"/>
                    </a:p>
                  </a:txBody>
                  <a:tcPr>
                    <a:lnL>
                      <a:noFill/>
                    </a:lnL>
                    <a:lnR>
                      <a:noFill/>
                    </a:lnR>
                    <a:lnT cap="flat">
                      <a:noFill/>
                    </a:lnT>
                    <a:lnB cap="flat">
                      <a:noFill/>
                    </a:lnB>
                    <a:lnTlToBr>
                      <a:noFill/>
                    </a:lnTlToBr>
                    <a:lnBlToTr>
                      <a:noFill/>
                    </a:lnBlToTr>
                    <a:noFill/>
                  </a:tcPr>
                </a:tc>
                <a:tc>
                  <a:txBody>
                    <a:bodyPr/>
                    <a:p>
                      <a:pPr>
                        <a:buNone/>
                      </a:pPr>
                      <a:endParaRPr 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en-US"/>
                    </a:p>
                  </a:txBody>
                  <a:tcPr>
                    <a:lnL>
                      <a:noFill/>
                    </a:lnL>
                    <a:lnR>
                      <a:noFill/>
                    </a:lnR>
                    <a:lnT cap="flat">
                      <a:noFill/>
                    </a:lnT>
                    <a:lnB cap="flat">
                      <a:noFill/>
                    </a:lnB>
                    <a:lnTlToBr>
                      <a:noFill/>
                    </a:lnTlToBr>
                    <a:lnBlToTr>
                      <a:noFill/>
                    </a:lnBlToTr>
                    <a:noFill/>
                  </a:tcPr>
                </a:tc>
                <a:tc>
                  <a:txBody>
                    <a:bodyPr/>
                    <a:p>
                      <a:pPr indent="0">
                        <a:buNone/>
                      </a:pPr>
                      <a:endParaRPr lang="en-US"/>
                    </a:p>
                  </a:txBody>
                  <a:tcPr>
                    <a:lnL>
                      <a:noFill/>
                    </a:lnL>
                    <a:lnR cap="flat">
                      <a:noFill/>
                    </a:lnR>
                    <a:lnT cap="flat">
                      <a:noFill/>
                    </a:lnT>
                    <a:lnB cap="flat">
                      <a:noFill/>
                    </a:lnB>
                    <a:lnTlToBr>
                      <a:noFill/>
                    </a:lnTlToBr>
                    <a:lnBlToTr>
                      <a:noFill/>
                    </a:lnBlToTr>
                    <a:noFill/>
                  </a:tcPr>
                </a:tc>
              </a:tr>
            </a:tbl>
          </a:graphicData>
        </a:graphic>
      </p:graphicFrame>
      <p:sp>
        <p:nvSpPr>
          <p:cNvPr id="100" name="Text Box 99"/>
          <p:cNvSpPr txBox="1"/>
          <p:nvPr/>
        </p:nvSpPr>
        <p:spPr>
          <a:xfrm>
            <a:off x="152400" y="152400"/>
            <a:ext cx="11852275" cy="4523105"/>
          </a:xfrm>
          <a:prstGeom prst="rect">
            <a:avLst/>
          </a:prstGeom>
          <a:noFill/>
          <a:ln w="9525">
            <a:noFill/>
          </a:ln>
        </p:spPr>
        <p:txBody>
          <a:bodyPr wrap="square">
            <a:spAutoFit/>
          </a:bodyPr>
          <a:p>
            <a:pPr indent="359410" algn="just"/>
            <a:r>
              <a:rPr lang="en-US" sz="3200" b="1">
                <a:solidFill>
                  <a:srgbClr val="FFFF00"/>
                </a:solidFill>
                <a:latin typeface="Times New Roman" panose="02020603050405020304" pitchFamily="18" charset="0"/>
              </a:rPr>
              <a:t>3.4.1 Tổ chức và hoạt động ủy ban Olimpic quốc tế</a:t>
            </a:r>
            <a:endParaRPr lang="en-US" sz="3200" b="0">
              <a:solidFill>
                <a:srgbClr val="FFFF00"/>
              </a:solidFill>
              <a:latin typeface="Times New Roman" panose="02020603050405020304" pitchFamily="18" charset="0"/>
            </a:endParaRPr>
          </a:p>
          <a:p>
            <a:pPr indent="359410" algn="just"/>
            <a:r>
              <a:rPr lang="en-US" sz="3200" b="0">
                <a:solidFill>
                  <a:schemeClr val="bg1"/>
                </a:solidFill>
                <a:latin typeface="Times New Roman" panose="02020603050405020304" pitchFamily="18" charset="0"/>
              </a:rPr>
              <a:t>		IOC có chức năng giám sát, quyết định nơi sẽ tổ chức thế vận hội, lập các quy định về Olympic trên toàn thế giới và thương lượng về bản quyền truyền hình các chương trình trong thời gian diễn ra thế vận hội. IOC làm việc chặt chẽ với NOCs, Liên đoàn thể thao không chuyên quốc tế (the International Amateur Athletic Federation - IAAF) và các liên đoàn thể thao quốc tế khác (international sports federations - ISFs) để tổ chức các kỳ thế vận hội. ISFs chịu trách nhiệm về những điều luật quốc tế và các quy tắc  của các môn thể thao mà họ có ảnh hưởng.</a:t>
            </a:r>
            <a:endParaRPr lang="en-US" sz="3200" b="0">
              <a:solidFill>
                <a:schemeClr val="bg1"/>
              </a:solidFill>
              <a:latin typeface="Times New Roman" panose="02020603050405020304"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4" name="Table 3"/>
          <p:cNvGraphicFramePr/>
          <p:nvPr/>
        </p:nvGraphicFramePr>
        <p:xfrm>
          <a:off x="6096000" y="2833052"/>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en-US" b="0"/>
                    </a:p>
                  </a:txBody>
                  <a:tcPr>
                    <a:lnL>
                      <a:noFill/>
                    </a:lnL>
                    <a:lnR>
                      <a:noFill/>
                    </a:lnR>
                    <a:lnT cap="flat">
                      <a:noFill/>
                    </a:lnT>
                    <a:lnB cap="flat">
                      <a:noFill/>
                    </a:lnB>
                    <a:lnTlToBr>
                      <a:noFill/>
                    </a:lnTlToBr>
                    <a:lnBlToTr>
                      <a:noFill/>
                    </a:lnBlToTr>
                    <a:noFill/>
                  </a:tcPr>
                </a:tc>
                <a:tc>
                  <a:txBody>
                    <a:bodyPr/>
                    <a:p>
                      <a:pPr>
                        <a:buNone/>
                      </a:pPr>
                      <a:endParaRPr 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en-US"/>
                    </a:p>
                  </a:txBody>
                  <a:tcPr>
                    <a:lnL>
                      <a:noFill/>
                    </a:lnL>
                    <a:lnR>
                      <a:noFill/>
                    </a:lnR>
                    <a:lnT cap="flat">
                      <a:noFill/>
                    </a:lnT>
                    <a:lnB cap="flat">
                      <a:noFill/>
                    </a:lnB>
                    <a:lnTlToBr>
                      <a:noFill/>
                    </a:lnTlToBr>
                    <a:lnBlToTr>
                      <a:noFill/>
                    </a:lnBlToTr>
                    <a:noFill/>
                  </a:tcPr>
                </a:tc>
                <a:tc>
                  <a:txBody>
                    <a:bodyPr/>
                    <a:p>
                      <a:pPr indent="0">
                        <a:buNone/>
                      </a:pPr>
                      <a:endParaRPr lang="en-US"/>
                    </a:p>
                  </a:txBody>
                  <a:tcPr>
                    <a:lnL>
                      <a:noFill/>
                    </a:lnL>
                    <a:lnR cap="flat">
                      <a:noFill/>
                    </a:lnR>
                    <a:lnT cap="flat">
                      <a:noFill/>
                    </a:lnT>
                    <a:lnB cap="flat">
                      <a:noFill/>
                    </a:lnB>
                    <a:lnTlToBr>
                      <a:noFill/>
                    </a:lnTlToBr>
                    <a:lnBlToTr>
                      <a:noFill/>
                    </a:lnBlToTr>
                    <a:noFill/>
                  </a:tcPr>
                </a:tc>
              </a:tr>
            </a:tbl>
          </a:graphicData>
        </a:graphic>
      </p:graphicFrame>
      <p:sp>
        <p:nvSpPr>
          <p:cNvPr id="2" name="Text Box 1"/>
          <p:cNvSpPr txBox="1"/>
          <p:nvPr/>
        </p:nvSpPr>
        <p:spPr>
          <a:xfrm>
            <a:off x="146685" y="198120"/>
            <a:ext cx="11898630" cy="5015865"/>
          </a:xfrm>
          <a:prstGeom prst="rect">
            <a:avLst/>
          </a:prstGeom>
          <a:noFill/>
          <a:ln w="9525">
            <a:noFill/>
          </a:ln>
        </p:spPr>
        <p:txBody>
          <a:bodyPr wrap="square">
            <a:spAutoFit/>
          </a:bodyPr>
          <a:p>
            <a:pPr indent="0" algn="just"/>
            <a:r>
              <a:rPr lang="en-US" sz="3200" b="0" i="1">
                <a:solidFill>
                  <a:srgbClr val="FFFF00"/>
                </a:solidFill>
                <a:latin typeface="Times New Roman" panose="02020603050405020304" pitchFamily="18" charset="0"/>
              </a:rPr>
              <a:t>* Quyết định các môn thi đấu</a:t>
            </a:r>
            <a:endParaRPr lang="en-US" sz="3200" b="0">
              <a:solidFill>
                <a:srgbClr val="FFFF00"/>
              </a:solidFill>
              <a:latin typeface="Times New Roman" panose="02020603050405020304" pitchFamily="18" charset="0"/>
            </a:endParaRPr>
          </a:p>
          <a:p>
            <a:pPr indent="0" algn="just"/>
            <a:r>
              <a:rPr lang="en-US" sz="3200" b="0">
                <a:solidFill>
                  <a:schemeClr val="bg1"/>
                </a:solidFill>
                <a:latin typeface="Times New Roman" panose="02020603050405020304" pitchFamily="18" charset="0"/>
              </a:rPr>
              <a:t>	Để đăng cai thế vận hội, một thành phố phải đệ trình bản kế hoạch lên IOC. Sau khi tất cả các bản kế hoạch được đưa lên, IOC tiến hành bỏ phiếu. Nếu không có thành phố nào giành được nhiều phiếu trong lần bỏ phiếu đầu tiên thì thành phố ít phiếu nhất sẽ bị loại và tiếp tục bỏ phiếu cho đến khi chọn được mới thôi. Thế vận hội được quyết định trước đó vài năm, nhờ vậy thành phố giành được quyền đăng cai có đủ thời gian để chuẩn bị. Trong việc lựa chọn nơi tổ chức Olympic, IOC quyết định dựa trên một số nhân tố chủ yếu mà thành phố đó có hoặc hứa sẽ tạo những tiện nghi tốt nhất và  hiệu quả.</a:t>
            </a:r>
            <a:endParaRPr lang="en-US" sz="3200" b="0">
              <a:solidFill>
                <a:schemeClr val="bg1"/>
              </a:solidFill>
              <a:latin typeface="Times New Roman" panose="02020603050405020304"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4" name="Table 3"/>
          <p:cNvGraphicFramePr/>
          <p:nvPr/>
        </p:nvGraphicFramePr>
        <p:xfrm>
          <a:off x="6096000" y="2833052"/>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en-US" b="0"/>
                    </a:p>
                  </a:txBody>
                  <a:tcPr>
                    <a:lnL>
                      <a:noFill/>
                    </a:lnL>
                    <a:lnR>
                      <a:noFill/>
                    </a:lnR>
                    <a:lnT cap="flat">
                      <a:noFill/>
                    </a:lnT>
                    <a:lnB cap="flat">
                      <a:noFill/>
                    </a:lnB>
                    <a:lnTlToBr>
                      <a:noFill/>
                    </a:lnTlToBr>
                    <a:lnBlToTr>
                      <a:noFill/>
                    </a:lnBlToTr>
                    <a:noFill/>
                  </a:tcPr>
                </a:tc>
                <a:tc>
                  <a:txBody>
                    <a:bodyPr/>
                    <a:p>
                      <a:pPr>
                        <a:buNone/>
                      </a:pPr>
                      <a:endParaRPr 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en-US"/>
                    </a:p>
                  </a:txBody>
                  <a:tcPr>
                    <a:lnL>
                      <a:noFill/>
                    </a:lnL>
                    <a:lnR>
                      <a:noFill/>
                    </a:lnR>
                    <a:lnT cap="flat">
                      <a:noFill/>
                    </a:lnT>
                    <a:lnB cap="flat">
                      <a:noFill/>
                    </a:lnB>
                    <a:lnTlToBr>
                      <a:noFill/>
                    </a:lnTlToBr>
                    <a:lnBlToTr>
                      <a:noFill/>
                    </a:lnBlToTr>
                    <a:noFill/>
                  </a:tcPr>
                </a:tc>
                <a:tc>
                  <a:txBody>
                    <a:bodyPr/>
                    <a:p>
                      <a:pPr indent="0">
                        <a:buNone/>
                      </a:pPr>
                      <a:endParaRPr lang="en-US"/>
                    </a:p>
                  </a:txBody>
                  <a:tcPr>
                    <a:lnL>
                      <a:noFill/>
                    </a:lnL>
                    <a:lnR cap="flat">
                      <a:noFill/>
                    </a:lnR>
                    <a:lnT cap="flat">
                      <a:noFill/>
                    </a:lnT>
                    <a:lnB cap="flat">
                      <a:noFill/>
                    </a:lnB>
                    <a:lnTlToBr>
                      <a:noFill/>
                    </a:lnTlToBr>
                    <a:lnBlToTr>
                      <a:noFill/>
                    </a:lnBlToTr>
                    <a:noFill/>
                  </a:tcPr>
                </a:tc>
              </a:tr>
            </a:tbl>
          </a:graphicData>
        </a:graphic>
      </p:graphicFrame>
      <p:sp>
        <p:nvSpPr>
          <p:cNvPr id="2" name="Text Box 1"/>
          <p:cNvSpPr txBox="1"/>
          <p:nvPr/>
        </p:nvSpPr>
        <p:spPr>
          <a:xfrm>
            <a:off x="146685" y="198120"/>
            <a:ext cx="11898630" cy="5015865"/>
          </a:xfrm>
          <a:prstGeom prst="rect">
            <a:avLst/>
          </a:prstGeom>
          <a:noFill/>
          <a:ln w="9525">
            <a:noFill/>
          </a:ln>
        </p:spPr>
        <p:txBody>
          <a:bodyPr wrap="square">
            <a:spAutoFit/>
          </a:bodyPr>
          <a:p>
            <a:pPr indent="0" algn="just"/>
            <a:r>
              <a:rPr lang="en-US" sz="3200" b="0" i="1">
                <a:solidFill>
                  <a:srgbClr val="FFFF00"/>
                </a:solidFill>
                <a:latin typeface="Times New Roman" panose="02020603050405020304" pitchFamily="18" charset="0"/>
              </a:rPr>
              <a:t>* Quyết định các môn thi đấu</a:t>
            </a:r>
            <a:r>
              <a:rPr lang="en-US" sz="3200" b="0">
                <a:solidFill>
                  <a:srgbClr val="FFFF00"/>
                </a:solidFill>
                <a:latin typeface="Times New Roman" panose="02020603050405020304" pitchFamily="18" charset="0"/>
              </a:rPr>
              <a:t> </a:t>
            </a:r>
            <a:endParaRPr lang="en-US" sz="3200" b="0">
              <a:solidFill>
                <a:srgbClr val="FFFF00"/>
              </a:solidFill>
              <a:latin typeface="Times New Roman" panose="02020603050405020304" pitchFamily="18" charset="0"/>
            </a:endParaRPr>
          </a:p>
          <a:p>
            <a:pPr indent="0" algn="just"/>
            <a:r>
              <a:rPr lang="en-US" sz="3200" b="0">
                <a:solidFill>
                  <a:schemeClr val="bg1"/>
                </a:solidFill>
                <a:latin typeface="Times New Roman" panose="02020603050405020304" pitchFamily="18" charset="0"/>
              </a:rPr>
              <a:t>	IOC cũng quyết định những phần nào trên thế giới chưa được quyền đăng cai thế vận hội. Thí dụ như, thành phố Tokyo, Nhật Bản (thuộc châu Á) đăng cai Olympic mùa hè năm 1964 thì sang năm 1968 tổ chức ở Mê hi cô (thuộc Mĩ Latinh). Vì sự phát triển quan trọng của truyền hình trên toàn thế giới, trong những năm gần đây IOC cũng đưa vào việc chọn thành phố chủ nhà theo múi giờ. Ví dụ như mỗi khi thế vận hội diễn ra tại Mỹ hoặc Canada thì mạng truyền hình American sẵn sàng chịu nhiều chi phí bản quyền để phát hình trực tiếp rộng rãi vào những giờ chiếu phim.</a:t>
            </a:r>
            <a:endParaRPr lang="en-US" sz="3200" b="0">
              <a:solidFill>
                <a:schemeClr val="bg1"/>
              </a:solidFill>
              <a:latin typeface="Times New Roman" panose="02020603050405020304"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4" name="Table 3"/>
          <p:cNvGraphicFramePr/>
          <p:nvPr/>
        </p:nvGraphicFramePr>
        <p:xfrm>
          <a:off x="6096000" y="2833052"/>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en-US" b="0"/>
                    </a:p>
                  </a:txBody>
                  <a:tcPr>
                    <a:lnL>
                      <a:noFill/>
                    </a:lnL>
                    <a:lnR>
                      <a:noFill/>
                    </a:lnR>
                    <a:lnT cap="flat">
                      <a:noFill/>
                    </a:lnT>
                    <a:lnB cap="flat">
                      <a:noFill/>
                    </a:lnB>
                    <a:lnTlToBr>
                      <a:noFill/>
                    </a:lnTlToBr>
                    <a:lnBlToTr>
                      <a:noFill/>
                    </a:lnBlToTr>
                    <a:noFill/>
                  </a:tcPr>
                </a:tc>
                <a:tc>
                  <a:txBody>
                    <a:bodyPr/>
                    <a:p>
                      <a:pPr>
                        <a:buNone/>
                      </a:pPr>
                      <a:endParaRPr 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en-US"/>
                    </a:p>
                  </a:txBody>
                  <a:tcPr>
                    <a:lnL>
                      <a:noFill/>
                    </a:lnL>
                    <a:lnR>
                      <a:noFill/>
                    </a:lnR>
                    <a:lnT cap="flat">
                      <a:noFill/>
                    </a:lnT>
                    <a:lnB cap="flat">
                      <a:noFill/>
                    </a:lnB>
                    <a:lnTlToBr>
                      <a:noFill/>
                    </a:lnTlToBr>
                    <a:lnBlToTr>
                      <a:noFill/>
                    </a:lnBlToTr>
                    <a:noFill/>
                  </a:tcPr>
                </a:tc>
                <a:tc>
                  <a:txBody>
                    <a:bodyPr/>
                    <a:p>
                      <a:pPr indent="0">
                        <a:buNone/>
                      </a:pPr>
                      <a:endParaRPr lang="en-US"/>
                    </a:p>
                  </a:txBody>
                  <a:tcPr>
                    <a:lnL>
                      <a:noFill/>
                    </a:lnL>
                    <a:lnR cap="flat">
                      <a:noFill/>
                    </a:lnR>
                    <a:lnT cap="flat">
                      <a:noFill/>
                    </a:lnT>
                    <a:lnB cap="flat">
                      <a:noFill/>
                    </a:lnB>
                    <a:lnTlToBr>
                      <a:noFill/>
                    </a:lnTlToBr>
                    <a:lnBlToTr>
                      <a:noFill/>
                    </a:lnBlToTr>
                    <a:noFill/>
                  </a:tcPr>
                </a:tc>
              </a:tr>
            </a:tbl>
          </a:graphicData>
        </a:graphic>
      </p:graphicFrame>
      <p:sp>
        <p:nvSpPr>
          <p:cNvPr id="100" name="Text Box 99"/>
          <p:cNvSpPr txBox="1"/>
          <p:nvPr/>
        </p:nvSpPr>
        <p:spPr>
          <a:xfrm>
            <a:off x="76200" y="381000"/>
            <a:ext cx="11806555" cy="5262245"/>
          </a:xfrm>
          <a:prstGeom prst="rect">
            <a:avLst/>
          </a:prstGeom>
          <a:noFill/>
          <a:ln w="9525">
            <a:noFill/>
          </a:ln>
        </p:spPr>
        <p:txBody>
          <a:bodyPr wrap="square">
            <a:spAutoFit/>
          </a:bodyPr>
          <a:p>
            <a:pPr indent="359410" algn="just"/>
            <a:r>
              <a:rPr lang="en-US" sz="2800" b="0">
                <a:solidFill>
                  <a:schemeClr val="bg1"/>
                </a:solidFill>
                <a:latin typeface="Times New Roman" panose="02020603050405020304" pitchFamily="18" charset="0"/>
              </a:rPr>
              <a:t>Một khi thế vận hội diễn ra ở đâu thì sẽ được ủy ban tổ chức địa phương ở đó tài trợ (những tổ chức này không phải là IOC hay NOC của nước chủ nhà). Điều này thường kết thúc với phần chia lợi nhuận từ bản quyền truyền hình thế vận hội, tiền từ các tập đoàn tài trợ, tiền bán vé, tiền quảng cáo và những nguồn tài trợ nhỏ khác chẳng hạn như những con tem bưu điện làm kỉ niệm hoặc tiền thu từ vé số quốc gia. Trong nhiều trường hợp cũng có sự giúp đỡ của chính quyền nước sở tại.Mặc dù nhiều thành phố giành được lợi nhuận từ thế vận hội, nhưng các kỳ Olympic cũng có thể khiến nhiều thành phố lâm vào tình trạng thiếu hụt tài chính. Ví dụ như Montréal, Canada đã chi ra một lượng lớn tiền bạc để chuẩn bị cho thế vận hội mùa hè năm 1976, nhưng số tiền thu được lại thấp hơn dự kiến khiến thành phố phải chịu nhiều khoản nợ lớn.</a:t>
            </a:r>
            <a:endParaRPr lang="en-US" sz="2800" b="0">
              <a:solidFill>
                <a:schemeClr val="bg1"/>
              </a:solidFill>
              <a:latin typeface="Times New Roman" panose="02020603050405020304"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4" name="Table 3"/>
          <p:cNvGraphicFramePr/>
          <p:nvPr/>
        </p:nvGraphicFramePr>
        <p:xfrm>
          <a:off x="6096000" y="2833052"/>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en-US" b="0"/>
                    </a:p>
                  </a:txBody>
                  <a:tcPr>
                    <a:lnL>
                      <a:noFill/>
                    </a:lnL>
                    <a:lnR>
                      <a:noFill/>
                    </a:lnR>
                    <a:lnT cap="flat">
                      <a:noFill/>
                    </a:lnT>
                    <a:lnB cap="flat">
                      <a:noFill/>
                    </a:lnB>
                    <a:lnTlToBr>
                      <a:noFill/>
                    </a:lnTlToBr>
                    <a:lnBlToTr>
                      <a:noFill/>
                    </a:lnBlToTr>
                    <a:noFill/>
                  </a:tcPr>
                </a:tc>
                <a:tc>
                  <a:txBody>
                    <a:bodyPr/>
                    <a:p>
                      <a:pPr>
                        <a:buNone/>
                      </a:pPr>
                      <a:endParaRPr 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en-US"/>
                    </a:p>
                  </a:txBody>
                  <a:tcPr>
                    <a:lnL>
                      <a:noFill/>
                    </a:lnL>
                    <a:lnR>
                      <a:noFill/>
                    </a:lnR>
                    <a:lnT cap="flat">
                      <a:noFill/>
                    </a:lnT>
                    <a:lnB cap="flat">
                      <a:noFill/>
                    </a:lnB>
                    <a:lnTlToBr>
                      <a:noFill/>
                    </a:lnTlToBr>
                    <a:lnBlToTr>
                      <a:noFill/>
                    </a:lnBlToTr>
                    <a:noFill/>
                  </a:tcPr>
                </a:tc>
                <a:tc>
                  <a:txBody>
                    <a:bodyPr/>
                    <a:p>
                      <a:pPr indent="0">
                        <a:buNone/>
                      </a:pPr>
                      <a:endParaRPr lang="en-US"/>
                    </a:p>
                  </a:txBody>
                  <a:tcPr>
                    <a:lnL>
                      <a:noFill/>
                    </a:lnL>
                    <a:lnR cap="flat">
                      <a:noFill/>
                    </a:lnR>
                    <a:lnT cap="flat">
                      <a:noFill/>
                    </a:lnT>
                    <a:lnB cap="flat">
                      <a:noFill/>
                    </a:lnB>
                    <a:lnTlToBr>
                      <a:noFill/>
                    </a:lnTlToBr>
                    <a:lnBlToTr>
                      <a:noFill/>
                    </a:lnBlToTr>
                    <a:noFill/>
                  </a:tcPr>
                </a:tc>
              </a:tr>
            </a:tbl>
          </a:graphicData>
        </a:graphic>
      </p:graphicFrame>
      <p:sp>
        <p:nvSpPr>
          <p:cNvPr id="2" name="Text Box 1"/>
          <p:cNvSpPr txBox="1"/>
          <p:nvPr/>
        </p:nvSpPr>
        <p:spPr>
          <a:xfrm>
            <a:off x="192405" y="382905"/>
            <a:ext cx="11807825" cy="4523105"/>
          </a:xfrm>
          <a:prstGeom prst="rect">
            <a:avLst/>
          </a:prstGeom>
          <a:noFill/>
          <a:ln w="9525">
            <a:noFill/>
          </a:ln>
        </p:spPr>
        <p:txBody>
          <a:bodyPr wrap="square">
            <a:spAutoFit/>
          </a:bodyPr>
          <a:p>
            <a:pPr indent="0" algn="just"/>
            <a:r>
              <a:rPr lang="en-US" sz="3200" b="0" i="1">
                <a:solidFill>
                  <a:srgbClr val="FFFF00"/>
                </a:solidFill>
                <a:latin typeface="Times New Roman" panose="02020603050405020304" pitchFamily="18" charset="0"/>
              </a:rPr>
              <a:t>* Các vận động viên và tư cách tham dự</a:t>
            </a:r>
            <a:endParaRPr lang="en-US" sz="3200" b="0">
              <a:solidFill>
                <a:srgbClr val="FFFF00"/>
              </a:solidFill>
              <a:latin typeface="Times New Roman" panose="02020603050405020304" pitchFamily="18" charset="0"/>
            </a:endParaRPr>
          </a:p>
          <a:p>
            <a:pPr indent="0" algn="just"/>
            <a:r>
              <a:rPr lang="en-US" sz="3200" b="0">
                <a:latin typeface="Times New Roman" panose="02020603050405020304" pitchFamily="18" charset="0"/>
              </a:rPr>
              <a:t>	</a:t>
            </a:r>
            <a:r>
              <a:rPr lang="en-US" sz="3200" b="0">
                <a:solidFill>
                  <a:schemeClr val="bg1"/>
                </a:solidFill>
                <a:latin typeface="Times New Roman" panose="02020603050405020304" pitchFamily="18" charset="0"/>
              </a:rPr>
              <a:t>Mặc dù Hiến chương Olympic, luật chính thức của Ủy ban Olympic, tuyên bố rằng Olympic là cuộc thi giữa các cá nhân và không phải là giữa các quốc gia nhưng IOC lại phân công các NOC có nhiệm vụ tuyển chọn riêng các đội tuyển Olympic quốc gia. Trong hầu hết các trường hợp, NOC làm điều này để nắm được các vận động viên đã trải qua kiểm tra để được thi đấu tại thế vận hội hoặc để chọn những vận động viên dựa trên những thành tích mà họ đã đạt được trước đó.	</a:t>
            </a:r>
            <a:endParaRPr lang="en-US" sz="3200" b="0">
              <a:solidFill>
                <a:schemeClr val="bg1"/>
              </a:solidFill>
              <a:latin typeface="Times New Roman" panose="02020603050405020304"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4" name="Table 3"/>
          <p:cNvGraphicFramePr/>
          <p:nvPr/>
        </p:nvGraphicFramePr>
        <p:xfrm>
          <a:off x="6096000" y="2833052"/>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en-US" b="0"/>
                    </a:p>
                  </a:txBody>
                  <a:tcPr>
                    <a:lnL>
                      <a:noFill/>
                    </a:lnL>
                    <a:lnR>
                      <a:noFill/>
                    </a:lnR>
                    <a:lnT cap="flat">
                      <a:noFill/>
                    </a:lnT>
                    <a:lnB cap="flat">
                      <a:noFill/>
                    </a:lnB>
                    <a:lnTlToBr>
                      <a:noFill/>
                    </a:lnTlToBr>
                    <a:lnBlToTr>
                      <a:noFill/>
                    </a:lnBlToTr>
                    <a:noFill/>
                  </a:tcPr>
                </a:tc>
                <a:tc>
                  <a:txBody>
                    <a:bodyPr/>
                    <a:p>
                      <a:pPr>
                        <a:buNone/>
                      </a:pPr>
                      <a:endParaRPr 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en-US"/>
                    </a:p>
                  </a:txBody>
                  <a:tcPr>
                    <a:lnL>
                      <a:noFill/>
                    </a:lnL>
                    <a:lnR>
                      <a:noFill/>
                    </a:lnR>
                    <a:lnT cap="flat">
                      <a:noFill/>
                    </a:lnT>
                    <a:lnB cap="flat">
                      <a:noFill/>
                    </a:lnB>
                    <a:lnTlToBr>
                      <a:noFill/>
                    </a:lnTlToBr>
                    <a:lnBlToTr>
                      <a:noFill/>
                    </a:lnBlToTr>
                    <a:noFill/>
                  </a:tcPr>
                </a:tc>
                <a:tc>
                  <a:txBody>
                    <a:bodyPr/>
                    <a:p>
                      <a:pPr indent="0">
                        <a:buNone/>
                      </a:pPr>
                      <a:endParaRPr lang="en-US"/>
                    </a:p>
                  </a:txBody>
                  <a:tcPr>
                    <a:lnL>
                      <a:noFill/>
                    </a:lnL>
                    <a:lnR cap="flat">
                      <a:noFill/>
                    </a:lnR>
                    <a:lnT cap="flat">
                      <a:noFill/>
                    </a:lnT>
                    <a:lnB cap="flat">
                      <a:noFill/>
                    </a:lnB>
                    <a:lnTlToBr>
                      <a:noFill/>
                    </a:lnTlToBr>
                    <a:lnBlToTr>
                      <a:noFill/>
                    </a:lnBlToTr>
                    <a:noFill/>
                  </a:tcPr>
                </a:tc>
              </a:tr>
            </a:tbl>
          </a:graphicData>
        </a:graphic>
      </p:graphicFrame>
      <p:sp>
        <p:nvSpPr>
          <p:cNvPr id="2" name="Text Box 1"/>
          <p:cNvSpPr txBox="1"/>
          <p:nvPr/>
        </p:nvSpPr>
        <p:spPr>
          <a:xfrm>
            <a:off x="192405" y="382905"/>
            <a:ext cx="11807825" cy="6000750"/>
          </a:xfrm>
          <a:prstGeom prst="rect">
            <a:avLst/>
          </a:prstGeom>
          <a:noFill/>
          <a:ln w="9525">
            <a:noFill/>
          </a:ln>
        </p:spPr>
        <p:txBody>
          <a:bodyPr wrap="square">
            <a:spAutoFit/>
          </a:bodyPr>
          <a:p>
            <a:pPr indent="0" algn="just"/>
            <a:r>
              <a:rPr lang="en-US" sz="3200" b="0" i="1">
                <a:solidFill>
                  <a:srgbClr val="FFFF00"/>
                </a:solidFill>
                <a:latin typeface="Times New Roman" panose="02020603050405020304" pitchFamily="18" charset="0"/>
              </a:rPr>
              <a:t>* Các vận động viên và tư cách tham dự</a:t>
            </a:r>
            <a:endParaRPr lang="en-US" sz="3200" b="0">
              <a:solidFill>
                <a:srgbClr val="FFFF00"/>
              </a:solidFill>
              <a:latin typeface="Times New Roman" panose="02020603050405020304" pitchFamily="18" charset="0"/>
            </a:endParaRPr>
          </a:p>
          <a:p>
            <a:pPr indent="0" algn="just"/>
            <a:r>
              <a:rPr lang="en-US" sz="2400" b="0">
                <a:latin typeface="Times New Roman" panose="02020603050405020304" pitchFamily="18" charset="0"/>
              </a:rPr>
              <a:t>	</a:t>
            </a:r>
            <a:r>
              <a:rPr lang="en-US" sz="3200" b="0">
                <a:solidFill>
                  <a:schemeClr val="bg1"/>
                </a:solidFill>
                <a:latin typeface="Times New Roman" panose="02020603050405020304" pitchFamily="18" charset="0"/>
              </a:rPr>
              <a:t>Từ khi bắt đầu thế vận hội đến nay, các vận động viên nữ không chuyên của mọi tôn giáo, dân tộc đều có đủ tư cách tham dự. Mặc dù Coubertin phản đối sự tham gia thế vận hội của phụ nữ và không một phụ nữ nào thi đấu trong năm 1896, nhưng một số nhỏ vận động viên môn đánh gôn và quần vợt đã được thi đấu tại thế vận hội năm 1900.	Các vận động viên nữ trong môn bơi lội và lặn được phép thi đấu tại thế vận hội năm 1912, còn những môn như thể dục và điền kinh thì mãi đến năm 1928 họ mới được tham gia. Kể từ đó các môn thể thao Olympic của nữ phát triển đáng kể và hiện nay số lượng nữ vận động viên trong một đội đã chiếm đến khoảng phân nửa trừ một số đội đến từ các nước Ả-Rập hồi giáo.</a:t>
            </a:r>
            <a:endParaRPr lang="en-US" sz="3200" b="0">
              <a:solidFill>
                <a:schemeClr val="bg1"/>
              </a:solidFill>
              <a:latin typeface="Times New Roman" panose="02020603050405020304"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4" name="Table 3"/>
          <p:cNvGraphicFramePr/>
          <p:nvPr/>
        </p:nvGraphicFramePr>
        <p:xfrm>
          <a:off x="6096000" y="2833052"/>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en-US" b="0"/>
                    </a:p>
                  </a:txBody>
                  <a:tcPr>
                    <a:lnL>
                      <a:noFill/>
                    </a:lnL>
                    <a:lnR>
                      <a:noFill/>
                    </a:lnR>
                    <a:lnT cap="flat">
                      <a:noFill/>
                    </a:lnT>
                    <a:lnB cap="flat">
                      <a:noFill/>
                    </a:lnB>
                    <a:lnTlToBr>
                      <a:noFill/>
                    </a:lnTlToBr>
                    <a:lnBlToTr>
                      <a:noFill/>
                    </a:lnBlToTr>
                    <a:noFill/>
                  </a:tcPr>
                </a:tc>
                <a:tc>
                  <a:txBody>
                    <a:bodyPr/>
                    <a:p>
                      <a:pPr>
                        <a:buNone/>
                      </a:pPr>
                      <a:endParaRPr 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en-US"/>
                    </a:p>
                  </a:txBody>
                  <a:tcPr>
                    <a:lnL>
                      <a:noFill/>
                    </a:lnL>
                    <a:lnR>
                      <a:noFill/>
                    </a:lnR>
                    <a:lnT cap="flat">
                      <a:noFill/>
                    </a:lnT>
                    <a:lnB cap="flat">
                      <a:noFill/>
                    </a:lnB>
                    <a:lnTlToBr>
                      <a:noFill/>
                    </a:lnTlToBr>
                    <a:lnBlToTr>
                      <a:noFill/>
                    </a:lnBlToTr>
                    <a:noFill/>
                  </a:tcPr>
                </a:tc>
                <a:tc>
                  <a:txBody>
                    <a:bodyPr/>
                    <a:p>
                      <a:pPr indent="0">
                        <a:buNone/>
                      </a:pPr>
                      <a:endParaRPr lang="en-US"/>
                    </a:p>
                  </a:txBody>
                  <a:tcPr>
                    <a:lnL>
                      <a:noFill/>
                    </a:lnL>
                    <a:lnR cap="flat">
                      <a:noFill/>
                    </a:lnR>
                    <a:lnT cap="flat">
                      <a:noFill/>
                    </a:lnT>
                    <a:lnB cap="flat">
                      <a:noFill/>
                    </a:lnB>
                    <a:lnTlToBr>
                      <a:noFill/>
                    </a:lnTlToBr>
                    <a:lnBlToTr>
                      <a:noFill/>
                    </a:lnBlToTr>
                    <a:noFill/>
                  </a:tcPr>
                </a:tc>
              </a:tr>
            </a:tbl>
          </a:graphicData>
        </a:graphic>
      </p:graphicFrame>
      <p:sp>
        <p:nvSpPr>
          <p:cNvPr id="3" name="Text Box 2"/>
          <p:cNvSpPr txBox="1"/>
          <p:nvPr/>
        </p:nvSpPr>
        <p:spPr>
          <a:xfrm>
            <a:off x="0" y="304800"/>
            <a:ext cx="11948795" cy="6985635"/>
          </a:xfrm>
          <a:prstGeom prst="rect">
            <a:avLst/>
          </a:prstGeom>
          <a:noFill/>
          <a:ln w="9525">
            <a:noFill/>
          </a:ln>
        </p:spPr>
        <p:txBody>
          <a:bodyPr wrap="square">
            <a:spAutoFit/>
          </a:bodyPr>
          <a:p>
            <a:pPr indent="0" algn="just"/>
            <a:r>
              <a:rPr lang="en-US" sz="3200" b="1">
                <a:solidFill>
                  <a:srgbClr val="FFFF00"/>
                </a:solidFill>
                <a:latin typeface="Times New Roman" panose="02020603050405020304" pitchFamily="18" charset="0"/>
              </a:rPr>
              <a:t>	* Thành viên của Ủy ban Olympic quốc tế</a:t>
            </a:r>
            <a:endParaRPr lang="en-US" sz="3200" b="0">
              <a:solidFill>
                <a:srgbClr val="FFFF00"/>
              </a:solidFill>
              <a:latin typeface="Times New Roman" panose="02020603050405020304" pitchFamily="18" charset="0"/>
            </a:endParaRPr>
          </a:p>
          <a:p>
            <a:pPr indent="0" algn="just"/>
            <a:r>
              <a:rPr lang="en-US" sz="3200" b="0">
                <a:solidFill>
                  <a:schemeClr val="bg1"/>
                </a:solidFill>
                <a:latin typeface="Times New Roman" panose="02020603050405020304" pitchFamily="18" charset="0"/>
              </a:rPr>
              <a:t>	</a:t>
            </a:r>
            <a:endParaRPr lang="en-US" sz="3200" b="0">
              <a:solidFill>
                <a:schemeClr val="bg1"/>
              </a:solidFill>
              <a:latin typeface="Times New Roman" panose="02020603050405020304" pitchFamily="18" charset="0"/>
            </a:endParaRPr>
          </a:p>
          <a:p>
            <a:pPr indent="0" algn="just"/>
            <a:r>
              <a:rPr lang="en-US" sz="3200" b="0">
                <a:solidFill>
                  <a:schemeClr val="bg1"/>
                </a:solidFill>
                <a:latin typeface="Times New Roman" panose="02020603050405020304" pitchFamily="18" charset="0"/>
              </a:rPr>
              <a:t>	UBOQT lựa chọn và bầu các ủy viên của mình trong số những nhân vật được đánh giá là có khả năng với điều kiện là họ có quốc tịch của một nước nơi họ cư trú hoặc nơi họ có nguồn lợi chính thức, tại đó có một Ủy ban Olympic quốc gia đã được Ủy ban Olympic quốc tế công nhận. Ngoài ra nhân vật này phải nói được ít nhất một trong những thường dùng trong các kỳ hợp của UBOQT.</a:t>
            </a:r>
            <a:endParaRPr lang="en-US" sz="3200" b="0">
              <a:solidFill>
                <a:schemeClr val="bg1"/>
              </a:solidFill>
              <a:latin typeface="Times New Roman" panose="02020603050405020304" pitchFamily="18" charset="0"/>
            </a:endParaRPr>
          </a:p>
          <a:p>
            <a:pPr indent="0" algn="just"/>
            <a:r>
              <a:rPr lang="en-US" sz="3200">
                <a:solidFill>
                  <a:schemeClr val="bg1"/>
                </a:solidFill>
                <a:latin typeface="Times New Roman" panose="02020603050405020304" pitchFamily="18" charset="0"/>
                <a:sym typeface="+mn-ea"/>
              </a:rPr>
              <a:t>	UBOQT kết nạp họ với danh nghĩa ủy viên trong một buổi lễ, tại đó họ hứa phải hoàn thành nghĩa vụ của mình bằng lời tuyên thệ quy định trong Hiến chương Olympic.</a:t>
            </a:r>
            <a:endParaRPr lang="en-US" sz="3200">
              <a:solidFill>
                <a:schemeClr val="bg1"/>
              </a:solidFill>
              <a:latin typeface="Times New Roman" panose="02020603050405020304" pitchFamily="18" charset="0"/>
              <a:sym typeface="+mn-ea"/>
            </a:endParaRPr>
          </a:p>
          <a:p>
            <a:pPr indent="0" algn="just"/>
            <a:r>
              <a:rPr lang="en-US" sz="3200" b="0">
                <a:solidFill>
                  <a:schemeClr val="bg1"/>
                </a:solidFill>
                <a:latin typeface="Times New Roman" panose="02020603050405020304" pitchFamily="18" charset="0"/>
              </a:rPr>
              <a:t>	</a:t>
            </a:r>
            <a:endParaRPr lang="en-US" sz="3200" b="0">
              <a:solidFill>
                <a:schemeClr val="bg1"/>
              </a:solidFill>
              <a:latin typeface="Times New Roman" panose="02020603050405020304" pitchFamily="18" charset="0"/>
            </a:endParaRPr>
          </a:p>
          <a:p>
            <a:endParaRPr lang="en-US" sz="3200" b="1">
              <a:solidFill>
                <a:schemeClr val="bg1"/>
              </a:solidFill>
              <a:latin typeface="Times New Roman" panose="02020603050405020304"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4" name="Table 3"/>
          <p:cNvGraphicFramePr/>
          <p:nvPr/>
        </p:nvGraphicFramePr>
        <p:xfrm>
          <a:off x="6096000" y="2833052"/>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en-US" b="0"/>
                    </a:p>
                  </a:txBody>
                  <a:tcPr>
                    <a:lnL>
                      <a:noFill/>
                    </a:lnL>
                    <a:lnR>
                      <a:noFill/>
                    </a:lnR>
                    <a:lnT cap="flat">
                      <a:noFill/>
                    </a:lnT>
                    <a:lnB cap="flat">
                      <a:noFill/>
                    </a:lnB>
                    <a:lnTlToBr>
                      <a:noFill/>
                    </a:lnTlToBr>
                    <a:lnBlToTr>
                      <a:noFill/>
                    </a:lnBlToTr>
                    <a:noFill/>
                  </a:tcPr>
                </a:tc>
                <a:tc>
                  <a:txBody>
                    <a:bodyPr/>
                    <a:p>
                      <a:pPr>
                        <a:buNone/>
                      </a:pPr>
                      <a:endParaRPr 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en-US"/>
                    </a:p>
                  </a:txBody>
                  <a:tcPr>
                    <a:lnL>
                      <a:noFill/>
                    </a:lnL>
                    <a:lnR>
                      <a:noFill/>
                    </a:lnR>
                    <a:lnT cap="flat">
                      <a:noFill/>
                    </a:lnT>
                    <a:lnB cap="flat">
                      <a:noFill/>
                    </a:lnB>
                    <a:lnTlToBr>
                      <a:noFill/>
                    </a:lnTlToBr>
                    <a:lnBlToTr>
                      <a:noFill/>
                    </a:lnBlToTr>
                    <a:noFill/>
                  </a:tcPr>
                </a:tc>
                <a:tc>
                  <a:txBody>
                    <a:bodyPr/>
                    <a:p>
                      <a:pPr indent="0">
                        <a:buNone/>
                      </a:pPr>
                      <a:endParaRPr lang="en-US"/>
                    </a:p>
                  </a:txBody>
                  <a:tcPr>
                    <a:lnL>
                      <a:noFill/>
                    </a:lnL>
                    <a:lnR cap="flat">
                      <a:noFill/>
                    </a:lnR>
                    <a:lnT cap="flat">
                      <a:noFill/>
                    </a:lnT>
                    <a:lnB cap="flat">
                      <a:noFill/>
                    </a:lnB>
                    <a:lnTlToBr>
                      <a:noFill/>
                    </a:lnTlToBr>
                    <a:lnBlToTr>
                      <a:noFill/>
                    </a:lnBlToTr>
                    <a:noFill/>
                  </a:tcPr>
                </a:tc>
              </a:tr>
            </a:tbl>
          </a:graphicData>
        </a:graphic>
      </p:graphicFrame>
      <p:sp>
        <p:nvSpPr>
          <p:cNvPr id="3" name="Text Box 2"/>
          <p:cNvSpPr txBox="1"/>
          <p:nvPr/>
        </p:nvSpPr>
        <p:spPr>
          <a:xfrm>
            <a:off x="121285" y="533400"/>
            <a:ext cx="11948795" cy="4523105"/>
          </a:xfrm>
          <a:prstGeom prst="rect">
            <a:avLst/>
          </a:prstGeom>
          <a:noFill/>
          <a:ln w="9525">
            <a:noFill/>
          </a:ln>
        </p:spPr>
        <p:txBody>
          <a:bodyPr wrap="square">
            <a:spAutoFit/>
          </a:bodyPr>
          <a:p>
            <a:pPr indent="0" algn="just"/>
            <a:r>
              <a:rPr lang="en-US" sz="3200" b="1">
                <a:solidFill>
                  <a:srgbClr val="FFFF00"/>
                </a:solidFill>
                <a:latin typeface="Times New Roman" panose="02020603050405020304" pitchFamily="18" charset="0"/>
              </a:rPr>
              <a:t>* Thành viên của Ủy ban Olympic quốc tế</a:t>
            </a:r>
            <a:endParaRPr lang="en-US" sz="3200" b="0">
              <a:solidFill>
                <a:srgbClr val="FFFF00"/>
              </a:solidFill>
              <a:latin typeface="Times New Roman" panose="02020603050405020304" pitchFamily="18" charset="0"/>
            </a:endParaRPr>
          </a:p>
          <a:p>
            <a:pPr indent="0" algn="just"/>
            <a:r>
              <a:rPr lang="en-US" sz="3200" b="0">
                <a:solidFill>
                  <a:schemeClr val="bg1"/>
                </a:solidFill>
                <a:latin typeface="Times New Roman" panose="02020603050405020304" pitchFamily="18" charset="0"/>
              </a:rPr>
              <a:t>	Các ủy viên UBOQT là đại diện của UNOQT ở nước họ chứ không phải là đại diện của nước họ ở UBOQT.	Các ủy viên UBOQT sẽ rút lui vào cuối năm khi họ đến tuổi 80, trừ những ủy viên được bầu từ trước năm 1966. Những ủy viên được bầu trước năm 1966 là ủy viên suốt đời.Tại thời điểm năm 1998 UNOQT có 118 ủy viên và 25 ủy viên danh dự. Họ chính là những người tự do, không chịu ảnh hưởng của chính trị và độc lập với bất kỳ áp lực nào.</a:t>
            </a:r>
            <a:endParaRPr lang="en-US" sz="3200" b="1">
              <a:solidFill>
                <a:schemeClr val="bg1"/>
              </a:solidFill>
              <a:latin typeface="Times New Roman" panose="02020603050405020304"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4" name="Table 3"/>
          <p:cNvGraphicFramePr/>
          <p:nvPr/>
        </p:nvGraphicFramePr>
        <p:xfrm>
          <a:off x="6096000" y="2833052"/>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en-US" b="0"/>
                    </a:p>
                  </a:txBody>
                  <a:tcPr>
                    <a:lnL>
                      <a:noFill/>
                    </a:lnL>
                    <a:lnR>
                      <a:noFill/>
                    </a:lnR>
                    <a:lnT cap="flat">
                      <a:noFill/>
                    </a:lnT>
                    <a:lnB cap="flat">
                      <a:noFill/>
                    </a:lnB>
                    <a:lnTlToBr>
                      <a:noFill/>
                    </a:lnTlToBr>
                    <a:lnBlToTr>
                      <a:noFill/>
                    </a:lnBlToTr>
                    <a:noFill/>
                  </a:tcPr>
                </a:tc>
                <a:tc>
                  <a:txBody>
                    <a:bodyPr/>
                    <a:p>
                      <a:pPr>
                        <a:buNone/>
                      </a:pPr>
                      <a:endParaRPr 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en-US"/>
                    </a:p>
                  </a:txBody>
                  <a:tcPr>
                    <a:lnL>
                      <a:noFill/>
                    </a:lnL>
                    <a:lnR>
                      <a:noFill/>
                    </a:lnR>
                    <a:lnT cap="flat">
                      <a:noFill/>
                    </a:lnT>
                    <a:lnB cap="flat">
                      <a:noFill/>
                    </a:lnB>
                    <a:lnTlToBr>
                      <a:noFill/>
                    </a:lnTlToBr>
                    <a:lnBlToTr>
                      <a:noFill/>
                    </a:lnBlToTr>
                    <a:noFill/>
                  </a:tcPr>
                </a:tc>
                <a:tc>
                  <a:txBody>
                    <a:bodyPr/>
                    <a:p>
                      <a:pPr indent="0">
                        <a:buNone/>
                      </a:pPr>
                      <a:endParaRPr lang="en-US"/>
                    </a:p>
                  </a:txBody>
                  <a:tcPr>
                    <a:lnL>
                      <a:noFill/>
                    </a:lnL>
                    <a:lnR cap="flat">
                      <a:noFill/>
                    </a:lnR>
                    <a:lnT cap="flat">
                      <a:noFill/>
                    </a:lnT>
                    <a:lnB cap="flat">
                      <a:noFill/>
                    </a:lnB>
                    <a:lnTlToBr>
                      <a:noFill/>
                    </a:lnTlToBr>
                    <a:lnBlToTr>
                      <a:noFill/>
                    </a:lnBlToTr>
                    <a:noFill/>
                  </a:tcPr>
                </a:tc>
              </a:tr>
            </a:tbl>
          </a:graphicData>
        </a:graphic>
      </p:graphicFrame>
      <p:sp>
        <p:nvSpPr>
          <p:cNvPr id="100" name="Text Box 99"/>
          <p:cNvSpPr txBox="1"/>
          <p:nvPr/>
        </p:nvSpPr>
        <p:spPr>
          <a:xfrm>
            <a:off x="102235" y="152400"/>
            <a:ext cx="11988165" cy="6000750"/>
          </a:xfrm>
          <a:prstGeom prst="rect">
            <a:avLst/>
          </a:prstGeom>
          <a:noFill/>
          <a:ln w="9525">
            <a:noFill/>
          </a:ln>
        </p:spPr>
        <p:txBody>
          <a:bodyPr wrap="square">
            <a:spAutoFit/>
          </a:bodyPr>
          <a:p>
            <a:pPr marL="114935" indent="-114935" algn="just"/>
            <a:r>
              <a:rPr lang="en-US" sz="3200" b="1">
                <a:solidFill>
                  <a:srgbClr val="FF0000"/>
                </a:solidFill>
                <a:latin typeface="Times New Roman" panose="02020603050405020304" pitchFamily="18" charset="0"/>
              </a:rPr>
              <a:t>* Ban chấp hàng Ủy ban Olympic quốc tế</a:t>
            </a:r>
            <a:endParaRPr lang="en-US" sz="3200" b="0">
              <a:latin typeface="Times New Roman" panose="02020603050405020304" pitchFamily="18" charset="0"/>
            </a:endParaRPr>
          </a:p>
          <a:p>
            <a:pPr marL="114935" indent="-114935" algn="just"/>
            <a:r>
              <a:rPr lang="en-US" sz="3200" b="0">
                <a:solidFill>
                  <a:schemeClr val="bg1"/>
                </a:solidFill>
                <a:latin typeface="Times New Roman" panose="02020603050405020304" pitchFamily="18" charset="0"/>
              </a:rPr>
              <a:t>	Ban chấp hành gồm Chủ tịch Ủy ban Olympic quốc tế, bốn phó chủ tịch và sáu ủy viên khác.Mọi ủy viên Ban chấp hành đều đưuọc bầu theo đa số, bỏ phiếu kín trong một khóa họp của UBOQT. Thời hạn nhiệm kỳ của các phó chủ tịch và súa ủy viện khác của Ban chấp hành là 4 năm .</a:t>
            </a:r>
            <a:endParaRPr lang="en-US" sz="3200" b="0">
              <a:solidFill>
                <a:schemeClr val="bg1"/>
              </a:solidFill>
              <a:latin typeface="Times New Roman" panose="02020603050405020304" pitchFamily="18" charset="0"/>
            </a:endParaRPr>
          </a:p>
          <a:p>
            <a:pPr marL="114935" indent="-114935" algn="just"/>
            <a:r>
              <a:rPr lang="en-US" sz="3200" b="0">
                <a:solidFill>
                  <a:schemeClr val="bg1"/>
                </a:solidFill>
                <a:latin typeface="Times New Roman" panose="02020603050405020304" pitchFamily="18" charset="0"/>
              </a:rPr>
              <a:t>		Các ủy viên Ban chấp hành bắt đầu nhiệm kỳ của mình từ lúc kết thúc khóa họp đã bầu ra họ, nhiệm kỳ của họ chấm dứt khi kết thúc khóa họp thường kỳ cuối cùng tiến hành trong năm mà họ hết hạn.Kết thúc nhiệm kỳ 4 năm. Các phó chủ tịch không được tái cử vào Ban chấp hành trong thời gian cách nhau là 20 tháng, trừ việc bầu vào vị trí chủ tịch.</a:t>
            </a:r>
            <a:endParaRPr lang="en-US" sz="3200" b="0">
              <a:solidFill>
                <a:schemeClr val="bg1"/>
              </a:solidFill>
              <a:latin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ext Box 3"/>
          <p:cNvSpPr txBox="1"/>
          <p:nvPr/>
        </p:nvSpPr>
        <p:spPr>
          <a:xfrm>
            <a:off x="152400" y="1524000"/>
            <a:ext cx="7198995" cy="4030980"/>
          </a:xfrm>
          <a:prstGeom prst="rect">
            <a:avLst/>
          </a:prstGeom>
          <a:noFill/>
          <a:ln w="9525">
            <a:noFill/>
          </a:ln>
        </p:spPr>
        <p:txBody>
          <a:bodyPr wrap="square">
            <a:spAutoFit/>
          </a:bodyPr>
          <a:p>
            <a:pPr indent="0" algn="just"/>
            <a:r>
              <a:rPr lang="en-US" sz="2400" b="0">
                <a:solidFill>
                  <a:schemeClr val="bg1"/>
                </a:solidFill>
                <a:latin typeface="Times New Roman" panose="02020603050405020304" pitchFamily="18" charset="0"/>
                <a:ea typeface="SimSun" panose="02010600030101010101" pitchFamily="2" charset="-122"/>
                <a:cs typeface="Times New Roman" panose="02020603050405020304" pitchFamily="18" charset="0"/>
              </a:rPr>
              <a:t>		</a:t>
            </a:r>
            <a:r>
              <a:rPr lang="en-US" sz="3200" b="0">
                <a:solidFill>
                  <a:schemeClr val="bg1"/>
                </a:solidFill>
                <a:latin typeface="Times New Roman" panose="02020603050405020304" pitchFamily="18" charset="0"/>
                <a:ea typeface="SimSun" panose="02010600030101010101" pitchFamily="2" charset="-122"/>
                <a:cs typeface="Times New Roman" panose="02020603050405020304" pitchFamily="18" charset="0"/>
              </a:rPr>
              <a:t>Thành tích thi đấu thường được lưu lại và có thể được công bố rộng rãi trên các bản tin thể thao. Thể thao cũng là nơi người không tham gia thi đấu tìm kiếm sự giải trí khi các môn thể thao có khán giả thu hút lượng lớn người tham gia tới các địa điểm tổ chức thể thao, và một lượng lớn hơn thông qua các kênh phát sóng</a:t>
            </a:r>
            <a:endParaRPr lang="en-US" sz="3200" b="0">
              <a:solidFill>
                <a:schemeClr val="bg1"/>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2" name="Text Box 1"/>
          <p:cNvSpPr txBox="1"/>
          <p:nvPr/>
        </p:nvSpPr>
        <p:spPr>
          <a:xfrm>
            <a:off x="228600" y="228600"/>
            <a:ext cx="8082280" cy="1076325"/>
          </a:xfrm>
          <a:prstGeom prst="rect">
            <a:avLst/>
          </a:prstGeom>
          <a:noFill/>
          <a:ln w="9525">
            <a:noFill/>
          </a:ln>
        </p:spPr>
        <p:txBody>
          <a:bodyPr wrap="square">
            <a:spAutoFit/>
          </a:bodyPr>
          <a:p>
            <a:pPr indent="0"/>
            <a:r>
              <a:rPr lang="en-US" sz="3200" b="0">
                <a:solidFill>
                  <a:srgbClr val="FFC000"/>
                </a:solidFill>
                <a:latin typeface="Times New Roman" panose="02020603050405020304" pitchFamily="18" charset="0"/>
                <a:ea typeface="SimSun" panose="02010600030101010101" pitchFamily="2" charset="-122"/>
                <a:cs typeface="Times New Roman" panose="02020603050405020304" pitchFamily="18" charset="0"/>
              </a:rPr>
              <a:t>3.1. Sự phát triển của thể thao và việc thành lập các tổ chức thể thao quốc tế</a:t>
            </a:r>
            <a:endParaRPr lang="en-US" sz="3200" b="0">
              <a:solidFill>
                <a:srgbClr val="FFC000"/>
              </a:solidFill>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107" name="Picture 106"/>
          <p:cNvPicPr/>
          <p:nvPr/>
        </p:nvPicPr>
        <p:blipFill>
          <a:blip r:embed="rId1"/>
          <a:stretch>
            <a:fillRect/>
          </a:stretch>
        </p:blipFill>
        <p:spPr>
          <a:xfrm>
            <a:off x="7467600" y="1524000"/>
            <a:ext cx="4541520" cy="4159250"/>
          </a:xfrm>
          <a:prstGeom prst="rect">
            <a:avLst/>
          </a:prstGeom>
          <a:noFill/>
          <a:ln w="9525">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4" name="Table 3"/>
          <p:cNvGraphicFramePr/>
          <p:nvPr/>
        </p:nvGraphicFramePr>
        <p:xfrm>
          <a:off x="6096000" y="2833052"/>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en-US" b="0"/>
                    </a:p>
                  </a:txBody>
                  <a:tcPr>
                    <a:lnL>
                      <a:noFill/>
                    </a:lnL>
                    <a:lnR>
                      <a:noFill/>
                    </a:lnR>
                    <a:lnT cap="flat">
                      <a:noFill/>
                    </a:lnT>
                    <a:lnB cap="flat">
                      <a:noFill/>
                    </a:lnB>
                    <a:lnTlToBr>
                      <a:noFill/>
                    </a:lnTlToBr>
                    <a:lnBlToTr>
                      <a:noFill/>
                    </a:lnBlToTr>
                    <a:noFill/>
                  </a:tcPr>
                </a:tc>
                <a:tc>
                  <a:txBody>
                    <a:bodyPr/>
                    <a:p>
                      <a:pPr>
                        <a:buNone/>
                      </a:pPr>
                      <a:endParaRPr 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en-US"/>
                    </a:p>
                  </a:txBody>
                  <a:tcPr>
                    <a:lnL>
                      <a:noFill/>
                    </a:lnL>
                    <a:lnR>
                      <a:noFill/>
                    </a:lnR>
                    <a:lnT cap="flat">
                      <a:noFill/>
                    </a:lnT>
                    <a:lnB cap="flat">
                      <a:noFill/>
                    </a:lnB>
                    <a:lnTlToBr>
                      <a:noFill/>
                    </a:lnTlToBr>
                    <a:lnBlToTr>
                      <a:noFill/>
                    </a:lnBlToTr>
                    <a:noFill/>
                  </a:tcPr>
                </a:tc>
                <a:tc>
                  <a:txBody>
                    <a:bodyPr/>
                    <a:p>
                      <a:pPr indent="0">
                        <a:buNone/>
                      </a:pPr>
                      <a:endParaRPr lang="en-US"/>
                    </a:p>
                  </a:txBody>
                  <a:tcPr>
                    <a:lnL>
                      <a:noFill/>
                    </a:lnL>
                    <a:lnR cap="flat">
                      <a:noFill/>
                    </a:lnR>
                    <a:lnT cap="flat">
                      <a:noFill/>
                    </a:lnT>
                    <a:lnB cap="flat">
                      <a:noFill/>
                    </a:lnB>
                    <a:lnTlToBr>
                      <a:noFill/>
                    </a:lnTlToBr>
                    <a:lnBlToTr>
                      <a:noFill/>
                    </a:lnBlToTr>
                    <a:noFill/>
                  </a:tcPr>
                </a:tc>
              </a:tr>
            </a:tbl>
          </a:graphicData>
        </a:graphic>
      </p:graphicFrame>
      <p:sp>
        <p:nvSpPr>
          <p:cNvPr id="100" name="Text Box 99"/>
          <p:cNvSpPr txBox="1"/>
          <p:nvPr/>
        </p:nvSpPr>
        <p:spPr>
          <a:xfrm>
            <a:off x="0" y="152400"/>
            <a:ext cx="11988165" cy="583565"/>
          </a:xfrm>
          <a:prstGeom prst="rect">
            <a:avLst/>
          </a:prstGeom>
          <a:noFill/>
          <a:ln w="9525">
            <a:noFill/>
          </a:ln>
        </p:spPr>
        <p:txBody>
          <a:bodyPr wrap="square">
            <a:spAutoFit/>
          </a:bodyPr>
          <a:p>
            <a:pPr marL="114935" indent="-114935" algn="just"/>
            <a:r>
              <a:rPr lang="en-US" sz="3200" b="1">
                <a:solidFill>
                  <a:srgbClr val="FF0000"/>
                </a:solidFill>
                <a:latin typeface="Times New Roman" panose="02020603050405020304" pitchFamily="18" charset="0"/>
              </a:rPr>
              <a:t>* Ban chấp hàng Ủy ban Olympic quốc tế</a:t>
            </a:r>
            <a:endParaRPr lang="en-US" sz="3200" b="0">
              <a:solidFill>
                <a:schemeClr val="bg1"/>
              </a:solidFill>
              <a:latin typeface="Times New Roman" panose="02020603050405020304" pitchFamily="18" charset="0"/>
            </a:endParaRPr>
          </a:p>
        </p:txBody>
      </p:sp>
      <p:sp>
        <p:nvSpPr>
          <p:cNvPr id="2" name="Text Box 1"/>
          <p:cNvSpPr txBox="1"/>
          <p:nvPr/>
        </p:nvSpPr>
        <p:spPr>
          <a:xfrm>
            <a:off x="76200" y="914400"/>
            <a:ext cx="11882120" cy="5507990"/>
          </a:xfrm>
          <a:prstGeom prst="rect">
            <a:avLst/>
          </a:prstGeom>
          <a:noFill/>
          <a:ln w="9525">
            <a:noFill/>
          </a:ln>
        </p:spPr>
        <p:txBody>
          <a:bodyPr wrap="square">
            <a:spAutoFit/>
          </a:bodyPr>
          <a:p>
            <a:pPr indent="359410"/>
            <a:r>
              <a:rPr lang="en-US" sz="3200" b="0">
                <a:solidFill>
                  <a:schemeClr val="bg1"/>
                </a:solidFill>
                <a:latin typeface="Times New Roman" panose="02020603050405020304" pitchFamily="18" charset="0"/>
              </a:rPr>
              <a:t>Một ủy viên Ban chấp hành không thể đưuọc tái cử vào Ban chấp hành trong năm mà nhiệm kỳ của họ kết thúc trừ việc được bầu vào vị trí chủ tịch hoặc phó chủ tịch. Ban chấp hành UBOQT điều hành UBOQT theo quy định của Hiến Chương Olympic, kiểm tra thường xuyên định của Hiến chương Olympic, kiểm tra thường xuyên cơ cấu tổ chức cũng như ngân sách của UBOQT, lập chương trình nghị sự các khóa họp, tổ chức thực hiện các quyết định của khóa họp, ban bố mọi quy định cần thiết dưới các hình thức thích hợp (luật, điều lệ, chỉ thị, hướng dẫn,...) để vận dụng tốt Hiến chương Olympic và tổ chức tốt các đại hội Olympic...	Ban chấp hành UBOQT thường xuyên họp mỗi năm 4 hoặc 5 lần.</a:t>
            </a:r>
            <a:endParaRPr lang="en-US" sz="3200" b="0">
              <a:solidFill>
                <a:schemeClr val="bg1"/>
              </a:solidFill>
              <a:latin typeface="Times New Roman" panose="02020603050405020304"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4" name="Table 3"/>
          <p:cNvGraphicFramePr/>
          <p:nvPr/>
        </p:nvGraphicFramePr>
        <p:xfrm>
          <a:off x="6096000" y="2833052"/>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en-US" b="0"/>
                    </a:p>
                  </a:txBody>
                  <a:tcPr>
                    <a:lnL>
                      <a:noFill/>
                    </a:lnL>
                    <a:lnR>
                      <a:noFill/>
                    </a:lnR>
                    <a:lnT cap="flat">
                      <a:noFill/>
                    </a:lnT>
                    <a:lnB cap="flat">
                      <a:noFill/>
                    </a:lnB>
                    <a:lnTlToBr>
                      <a:noFill/>
                    </a:lnTlToBr>
                    <a:lnBlToTr>
                      <a:noFill/>
                    </a:lnBlToTr>
                    <a:noFill/>
                  </a:tcPr>
                </a:tc>
                <a:tc>
                  <a:txBody>
                    <a:bodyPr/>
                    <a:p>
                      <a:pPr>
                        <a:buNone/>
                      </a:pPr>
                      <a:endParaRPr 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en-US"/>
                    </a:p>
                  </a:txBody>
                  <a:tcPr>
                    <a:lnL>
                      <a:noFill/>
                    </a:lnL>
                    <a:lnR>
                      <a:noFill/>
                    </a:lnR>
                    <a:lnT cap="flat">
                      <a:noFill/>
                    </a:lnT>
                    <a:lnB cap="flat">
                      <a:noFill/>
                    </a:lnB>
                    <a:lnTlToBr>
                      <a:noFill/>
                    </a:lnTlToBr>
                    <a:lnBlToTr>
                      <a:noFill/>
                    </a:lnBlToTr>
                    <a:noFill/>
                  </a:tcPr>
                </a:tc>
                <a:tc>
                  <a:txBody>
                    <a:bodyPr/>
                    <a:p>
                      <a:pPr indent="0">
                        <a:buNone/>
                      </a:pPr>
                      <a:endParaRPr lang="en-US"/>
                    </a:p>
                  </a:txBody>
                  <a:tcPr>
                    <a:lnL>
                      <a:noFill/>
                    </a:lnL>
                    <a:lnR cap="flat">
                      <a:noFill/>
                    </a:lnR>
                    <a:lnT cap="flat">
                      <a:noFill/>
                    </a:lnT>
                    <a:lnB cap="flat">
                      <a:noFill/>
                    </a:lnB>
                    <a:lnTlToBr>
                      <a:noFill/>
                    </a:lnTlToBr>
                    <a:lnBlToTr>
                      <a:noFill/>
                    </a:lnBlToTr>
                    <a:noFill/>
                  </a:tcPr>
                </a:tc>
              </a:tr>
            </a:tbl>
          </a:graphicData>
        </a:graphic>
      </p:graphicFrame>
      <p:sp>
        <p:nvSpPr>
          <p:cNvPr id="3" name="Text Box 2"/>
          <p:cNvSpPr txBox="1"/>
          <p:nvPr/>
        </p:nvSpPr>
        <p:spPr>
          <a:xfrm>
            <a:off x="152400" y="76200"/>
            <a:ext cx="11929110" cy="1568450"/>
          </a:xfrm>
          <a:prstGeom prst="rect">
            <a:avLst/>
          </a:prstGeom>
          <a:noFill/>
          <a:ln w="9525">
            <a:noFill/>
          </a:ln>
        </p:spPr>
        <p:txBody>
          <a:bodyPr wrap="square">
            <a:spAutoFit/>
          </a:bodyPr>
          <a:p>
            <a:pPr marL="114935" indent="-114935"/>
            <a:r>
              <a:rPr lang="en-US" sz="2400" b="1">
                <a:solidFill>
                  <a:srgbClr val="FF0000"/>
                </a:solidFill>
                <a:latin typeface="Times New Roman" panose="02020603050405020304" pitchFamily="18" charset="0"/>
              </a:rPr>
              <a:t>* Các ủy ban và các nhóm công tác của Ủy ban Olympic quốc tế</a:t>
            </a:r>
            <a:endParaRPr lang="en-US" sz="2400" b="0">
              <a:solidFill>
                <a:srgbClr val="FF0000"/>
              </a:solidFill>
              <a:latin typeface="Times New Roman" panose="02020603050405020304" pitchFamily="18" charset="0"/>
            </a:endParaRPr>
          </a:p>
          <a:p>
            <a:pPr marL="114935" indent="-114935"/>
            <a:r>
              <a:rPr lang="en-US" sz="2400" b="0">
                <a:solidFill>
                  <a:srgbClr val="FFFF00"/>
                </a:solidFill>
                <a:latin typeface="Times New Roman" panose="02020603050405020304" pitchFamily="18" charset="0"/>
              </a:rPr>
              <a:t>Các ủy ban và các nhóm công tác do Chủ tịch UNOQT chỉ định và có chức năng cố vấn. Những nhiệm vụ, cơ cấu và thời gian tồn tại của chúng do Chủ tịch UBOQT quy định.Hiện tại UBOQT có những bộ phận sau:</a:t>
            </a:r>
            <a:endParaRPr lang="en-US" sz="2400" b="0">
              <a:solidFill>
                <a:srgbClr val="FFFF00"/>
              </a:solidFill>
              <a:latin typeface="Times New Roman" panose="02020603050405020304" pitchFamily="18" charset="0"/>
            </a:endParaRPr>
          </a:p>
        </p:txBody>
      </p:sp>
      <p:sp>
        <p:nvSpPr>
          <p:cNvPr id="5" name="Text Box 4"/>
          <p:cNvSpPr txBox="1"/>
          <p:nvPr/>
        </p:nvSpPr>
        <p:spPr>
          <a:xfrm>
            <a:off x="0" y="1600200"/>
            <a:ext cx="5972175" cy="5323205"/>
          </a:xfrm>
          <a:prstGeom prst="rect">
            <a:avLst/>
          </a:prstGeom>
          <a:noFill/>
          <a:ln w="9525">
            <a:noFill/>
          </a:ln>
        </p:spPr>
        <p:txBody>
          <a:bodyPr wrap="square">
            <a:spAutoFit/>
          </a:bodyPr>
          <a:p>
            <a:pPr marL="153035" indent="-153035"/>
            <a:r>
              <a:rPr lang="en-US" sz="2000" b="0">
                <a:solidFill>
                  <a:schemeClr val="bg1"/>
                </a:solidFill>
                <a:latin typeface="Times New Roman" panose="02020603050405020304" pitchFamily="18" charset="0"/>
              </a:rPr>
              <a:t>1. Ủy ban Hàn Lâm Olympic quốc tế và giáo dục Olympic2. Ủy ban tư cách3. ỦY ban vận động viên4. Ủy ban văn hóa5. Ủy ban tài chính6. Ủy ban trọng tài7. Ủy ban Marketing8. Ủy ban y học9. Ủy ban phụ trách phong trào Olympic10. Nhóm công tác về phong trào Olympic11. Ủy ban báo chí12. Ủy ban công tác về chương trình Oympic</a:t>
            </a:r>
            <a:endParaRPr lang="en-US" sz="2000" b="0">
              <a:solidFill>
                <a:schemeClr val="bg1"/>
              </a:solidFill>
              <a:latin typeface="Times New Roman" panose="02020603050405020304" pitchFamily="18" charset="0"/>
            </a:endParaRPr>
          </a:p>
          <a:p>
            <a:pPr marL="153035" indent="-153035"/>
            <a:r>
              <a:rPr lang="en-US" sz="2000">
                <a:solidFill>
                  <a:schemeClr val="bg1"/>
                </a:solidFill>
              </a:rPr>
              <a:t>	13. </a:t>
            </a:r>
            <a:r>
              <a:rPr lang="en-US" sz="2000">
                <a:solidFill>
                  <a:schemeClr val="bg1"/>
                </a:solidFill>
                <a:latin typeface="Times New Roman" panose="02020603050405020304" pitchFamily="18" charset="0"/>
                <a:sym typeface="+mn-ea"/>
              </a:rPr>
              <a:t>Ủy ban phát thanh và truyền hình.</a:t>
            </a:r>
            <a:endParaRPr lang="en-US" sz="2000">
              <a:solidFill>
                <a:schemeClr val="bg1"/>
              </a:solidFill>
              <a:latin typeface="Times New Roman" panose="02020603050405020304" pitchFamily="18" charset="0"/>
              <a:sym typeface="+mn-ea"/>
            </a:endParaRPr>
          </a:p>
          <a:p>
            <a:pPr marL="153035" indent="-153035"/>
            <a:r>
              <a:rPr lang="en-US" sz="2000">
                <a:solidFill>
                  <a:schemeClr val="bg1"/>
                </a:solidFill>
                <a:latin typeface="Times New Roman" panose="02020603050405020304" pitchFamily="18" charset="0"/>
                <a:sym typeface="+mn-ea"/>
              </a:rPr>
              <a:t>	14. Nhóm công tác về phương tiện thông tin đại chúng</a:t>
            </a:r>
            <a:endParaRPr lang="en-US" sz="2000">
              <a:solidFill>
                <a:schemeClr val="bg1"/>
              </a:solidFill>
              <a:latin typeface="Times New Roman" panose="02020603050405020304" pitchFamily="18" charset="0"/>
              <a:sym typeface="+mn-ea"/>
            </a:endParaRPr>
          </a:p>
          <a:p>
            <a:pPr marL="153035" indent="-153035"/>
            <a:r>
              <a:rPr lang="en-US" sz="2000">
                <a:solidFill>
                  <a:schemeClr val="bg1"/>
                </a:solidFill>
                <a:latin typeface="Times New Roman" panose="02020603050405020304" pitchFamily="18" charset="0"/>
                <a:sym typeface="+mn-ea"/>
              </a:rPr>
              <a:t>	15. Ủy ban đoàn kết Olympic</a:t>
            </a:r>
            <a:endParaRPr lang="en-US" sz="2000">
              <a:solidFill>
                <a:schemeClr val="bg1"/>
              </a:solidFill>
              <a:latin typeface="Times New Roman" panose="02020603050405020304" pitchFamily="18" charset="0"/>
              <a:sym typeface="+mn-ea"/>
            </a:endParaRPr>
          </a:p>
          <a:p>
            <a:pPr marL="153035" indent="-153035"/>
            <a:endParaRPr lang="en-US" sz="2000">
              <a:solidFill>
                <a:schemeClr val="bg1"/>
              </a:solidFill>
              <a:latin typeface="Times New Roman" panose="02020603050405020304" pitchFamily="18" charset="0"/>
              <a:sym typeface="+mn-ea"/>
            </a:endParaRPr>
          </a:p>
        </p:txBody>
      </p:sp>
      <p:sp>
        <p:nvSpPr>
          <p:cNvPr id="6" name="Text Box 5"/>
          <p:cNvSpPr txBox="1"/>
          <p:nvPr/>
        </p:nvSpPr>
        <p:spPr>
          <a:xfrm>
            <a:off x="5715000" y="1828800"/>
            <a:ext cx="6462395" cy="4707890"/>
          </a:xfrm>
          <a:prstGeom prst="rect">
            <a:avLst/>
          </a:prstGeom>
          <a:noFill/>
          <a:ln w="9525">
            <a:noFill/>
          </a:ln>
        </p:spPr>
        <p:txBody>
          <a:bodyPr wrap="square">
            <a:spAutoFit/>
          </a:bodyPr>
          <a:p>
            <a:pPr marL="229235" indent="-229235"/>
            <a:r>
              <a:rPr lang="en-US" sz="2000" b="0">
                <a:solidFill>
                  <a:schemeClr val="bg1"/>
                </a:solidFill>
                <a:latin typeface="Times New Roman" panose="02020603050405020304" pitchFamily="18" charset="0"/>
              </a:rPr>
              <a:t>	16 Ủy ban thể thao và luật lệ17. Ủy ban thể thao cho mọi người18. Ủy ban điều phối về đại hội Olympic19. Hội đồng chỉ đạo Olympic20. Văn phòng Ủy ban Olympic21. Ủy ban thẩm định của UBOQT về các môn thi tại Đại hội Olympic22. Ủy ban về Pierre De Coubertin23. Ủy ban thể thao và môi trường24. Nhóm công tác về phụ nữ và thể thao25. Ủy ban thuế vụ Olympic26. Liên đoàn quốc tế về tem Olympic27. Liên đoàn quốc tế về tiền lưu niệm Olympic28. Hiệp hội sưu tầm kỷ niệm chương Olympic29. Nhóm công tác về kỹ thuật tại Đại hội Olympic</a:t>
            </a:r>
            <a:endParaRPr lang="en-US" sz="2000" b="0">
              <a:solidFill>
                <a:schemeClr val="bg1"/>
              </a:solidFill>
              <a:latin typeface="Times New Roman" panose="02020603050405020304"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4" name="Table 3"/>
          <p:cNvGraphicFramePr/>
          <p:nvPr/>
        </p:nvGraphicFramePr>
        <p:xfrm>
          <a:off x="6096000" y="2833052"/>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en-US" b="0"/>
                    </a:p>
                  </a:txBody>
                  <a:tcPr>
                    <a:lnL>
                      <a:noFill/>
                    </a:lnL>
                    <a:lnR>
                      <a:noFill/>
                    </a:lnR>
                    <a:lnT cap="flat">
                      <a:noFill/>
                    </a:lnT>
                    <a:lnB cap="flat">
                      <a:noFill/>
                    </a:lnB>
                    <a:lnTlToBr>
                      <a:noFill/>
                    </a:lnTlToBr>
                    <a:lnBlToTr>
                      <a:noFill/>
                    </a:lnBlToTr>
                    <a:noFill/>
                  </a:tcPr>
                </a:tc>
                <a:tc>
                  <a:txBody>
                    <a:bodyPr/>
                    <a:p>
                      <a:pPr>
                        <a:buNone/>
                      </a:pPr>
                      <a:endParaRPr 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en-US"/>
                    </a:p>
                  </a:txBody>
                  <a:tcPr>
                    <a:lnL>
                      <a:noFill/>
                    </a:lnL>
                    <a:lnR>
                      <a:noFill/>
                    </a:lnR>
                    <a:lnT cap="flat">
                      <a:noFill/>
                    </a:lnT>
                    <a:lnB cap="flat">
                      <a:noFill/>
                    </a:lnB>
                    <a:lnTlToBr>
                      <a:noFill/>
                    </a:lnTlToBr>
                    <a:lnBlToTr>
                      <a:noFill/>
                    </a:lnBlToTr>
                    <a:noFill/>
                  </a:tcPr>
                </a:tc>
                <a:tc>
                  <a:txBody>
                    <a:bodyPr/>
                    <a:p>
                      <a:pPr indent="0">
                        <a:buNone/>
                      </a:pPr>
                      <a:endParaRPr lang="en-US"/>
                    </a:p>
                  </a:txBody>
                  <a:tcPr>
                    <a:lnL>
                      <a:noFill/>
                    </a:lnL>
                    <a:lnR cap="flat">
                      <a:noFill/>
                    </a:lnR>
                    <a:lnT cap="flat">
                      <a:noFill/>
                    </a:lnT>
                    <a:lnB cap="flat">
                      <a:noFill/>
                    </a:lnB>
                    <a:lnTlToBr>
                      <a:noFill/>
                    </a:lnTlToBr>
                    <a:lnBlToTr>
                      <a:noFill/>
                    </a:lnBlToTr>
                    <a:noFill/>
                  </a:tcPr>
                </a:tc>
              </a:tr>
            </a:tbl>
          </a:graphicData>
        </a:graphic>
      </p:graphicFrame>
      <p:sp>
        <p:nvSpPr>
          <p:cNvPr id="100" name="Text Box 99"/>
          <p:cNvSpPr txBox="1"/>
          <p:nvPr/>
        </p:nvSpPr>
        <p:spPr>
          <a:xfrm>
            <a:off x="135890" y="533400"/>
            <a:ext cx="11920220" cy="6000750"/>
          </a:xfrm>
          <a:prstGeom prst="rect">
            <a:avLst/>
          </a:prstGeom>
          <a:noFill/>
          <a:ln w="9525">
            <a:noFill/>
          </a:ln>
        </p:spPr>
        <p:txBody>
          <a:bodyPr wrap="square">
            <a:spAutoFit/>
          </a:bodyPr>
          <a:p>
            <a:pPr indent="359410"/>
            <a:r>
              <a:rPr lang="en-US" sz="3200" b="0">
                <a:solidFill>
                  <a:schemeClr val="bg1"/>
                </a:solidFill>
                <a:latin typeface="Times New Roman" panose="02020603050405020304" pitchFamily="18" charset="0"/>
              </a:rPr>
              <a:t>	Mỗi bộ phận phải nhóm họp ít nhất một lần trong năm. Việc điều hành các bộ phận này sẽ theo sự chỉ dẫn của Chủ tịch UBOQT và Ban chấp hành. Chịu trách nhiệm cao nhất trong điều hành là tổng giám đốc và tổng thư ký, người lãnh đạo một nhóm các giám đốc phụ trách về các lĩnh vực chủ chốt như: hợp tác quốc tế, đoàn kết Olympic, thể thao, y học, tài chính, Marketing, luật pháp, máy tính, báo chí, bảo tàng, viễn thông,...	Ủy ban Olympic quốc tế có nguồn tài chính riêng và phân phối khoảng 94 % nguồn quỹ của mình cho phong trào Olympic. UBOQT không có các nguồn trợ cấp. Thu nhập nhận được chủ yếu do bán các bản quyền truyền hình các Đại hội Olympic và các chương trình Marketing khác</a:t>
            </a:r>
            <a:endParaRPr lang="en-US" sz="3200" b="0">
              <a:solidFill>
                <a:schemeClr val="bg1"/>
              </a:solidFill>
              <a:latin typeface="Times New Roman" panose="02020603050405020304"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4" name="Table 3"/>
          <p:cNvGraphicFramePr/>
          <p:nvPr/>
        </p:nvGraphicFramePr>
        <p:xfrm>
          <a:off x="6096000" y="2833052"/>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en-US" b="0"/>
                    </a:p>
                  </a:txBody>
                  <a:tcPr>
                    <a:lnL>
                      <a:noFill/>
                    </a:lnL>
                    <a:lnR>
                      <a:noFill/>
                    </a:lnR>
                    <a:lnT cap="flat">
                      <a:noFill/>
                    </a:lnT>
                    <a:lnB cap="flat">
                      <a:noFill/>
                    </a:lnB>
                    <a:lnTlToBr>
                      <a:noFill/>
                    </a:lnTlToBr>
                    <a:lnBlToTr>
                      <a:noFill/>
                    </a:lnBlToTr>
                    <a:noFill/>
                  </a:tcPr>
                </a:tc>
                <a:tc>
                  <a:txBody>
                    <a:bodyPr/>
                    <a:p>
                      <a:pPr>
                        <a:buNone/>
                      </a:pPr>
                      <a:endParaRPr 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en-US"/>
                    </a:p>
                  </a:txBody>
                  <a:tcPr>
                    <a:lnL>
                      <a:noFill/>
                    </a:lnL>
                    <a:lnR>
                      <a:noFill/>
                    </a:lnR>
                    <a:lnT cap="flat">
                      <a:noFill/>
                    </a:lnT>
                    <a:lnB cap="flat">
                      <a:noFill/>
                    </a:lnB>
                    <a:lnTlToBr>
                      <a:noFill/>
                    </a:lnTlToBr>
                    <a:lnBlToTr>
                      <a:noFill/>
                    </a:lnBlToTr>
                    <a:noFill/>
                  </a:tcPr>
                </a:tc>
                <a:tc>
                  <a:txBody>
                    <a:bodyPr/>
                    <a:p>
                      <a:pPr indent="0">
                        <a:buNone/>
                      </a:pPr>
                      <a:endParaRPr lang="en-US"/>
                    </a:p>
                  </a:txBody>
                  <a:tcPr>
                    <a:lnL>
                      <a:noFill/>
                    </a:lnL>
                    <a:lnR cap="flat">
                      <a:noFill/>
                    </a:lnR>
                    <a:lnT cap="flat">
                      <a:noFill/>
                    </a:lnT>
                    <a:lnB cap="flat">
                      <a:noFill/>
                    </a:lnB>
                    <a:lnTlToBr>
                      <a:noFill/>
                    </a:lnTlToBr>
                    <a:lnBlToTr>
                      <a:noFill/>
                    </a:lnBlToTr>
                    <a:noFill/>
                  </a:tcPr>
                </a:tc>
              </a:tr>
            </a:tbl>
          </a:graphicData>
        </a:graphic>
      </p:graphicFrame>
      <p:sp>
        <p:nvSpPr>
          <p:cNvPr id="2" name="Text Box 1"/>
          <p:cNvSpPr txBox="1"/>
          <p:nvPr/>
        </p:nvSpPr>
        <p:spPr>
          <a:xfrm>
            <a:off x="76200" y="533400"/>
            <a:ext cx="11836400" cy="4523105"/>
          </a:xfrm>
          <a:prstGeom prst="rect">
            <a:avLst/>
          </a:prstGeom>
          <a:noFill/>
          <a:ln w="9525">
            <a:noFill/>
          </a:ln>
        </p:spPr>
        <p:txBody>
          <a:bodyPr wrap="square">
            <a:spAutoFit/>
          </a:bodyPr>
          <a:p>
            <a:pPr marL="114935" indent="-114935" algn="just"/>
            <a:r>
              <a:rPr lang="en-US" sz="3200" b="1">
                <a:solidFill>
                  <a:srgbClr val="FF0000"/>
                </a:solidFill>
                <a:latin typeface="Times New Roman" panose="02020603050405020304" pitchFamily="18" charset="0"/>
              </a:rPr>
              <a:t>* Các hội nghị Olympic</a:t>
            </a:r>
            <a:endParaRPr lang="en-US" sz="3200" b="0">
              <a:latin typeface="Times New Roman" panose="02020603050405020304" pitchFamily="18" charset="0"/>
            </a:endParaRPr>
          </a:p>
          <a:p>
            <a:pPr marL="114935" indent="-114935" algn="just"/>
            <a:r>
              <a:rPr lang="en-US" sz="3200" b="0">
                <a:solidFill>
                  <a:schemeClr val="bg1"/>
                </a:solidFill>
                <a:latin typeface="Times New Roman" panose="02020603050405020304" pitchFamily="18" charset="0"/>
              </a:rPr>
              <a:t>Nhiệm vụ của Ủy ban Olympic quốc tế không chỉ dừng lại ở việc tổ chức các đại hội thể thao Olympic mà trong điều kiện tiếp tục phát triển những lý tưởng Olympic trong điều kiện phát triển của thời đại trên phạm vi toàn thế giới. Về phương diện này các hội nghị Olympic có một vai trò quan trọng. Lịch sử và diễn biến của các hội nghị phản ảnh quá trình đấu tranh để tự hoàn thiện, để duy trì và phát triển phong trào theo đúng những mục tiêu đã đề ra.</a:t>
            </a:r>
            <a:endParaRPr lang="en-US" sz="3200" b="1" i="1">
              <a:solidFill>
                <a:schemeClr val="bg1"/>
              </a:solidFill>
              <a:latin typeface="Times New Roman" panose="02020603050405020304" pitchFamily="18" charset="0"/>
            </a:endParaRPr>
          </a:p>
          <a:p>
            <a:pPr marL="114935" indent="-114935" algn="just"/>
            <a:endParaRPr lang="en-US" sz="3200" b="0">
              <a:solidFill>
                <a:schemeClr val="bg1"/>
              </a:solidFill>
              <a:latin typeface="Times New Roman" panose="02020603050405020304"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4" name="Table 3"/>
          <p:cNvGraphicFramePr/>
          <p:nvPr/>
        </p:nvGraphicFramePr>
        <p:xfrm>
          <a:off x="6096000" y="2833052"/>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en-US" b="0"/>
                    </a:p>
                  </a:txBody>
                  <a:tcPr>
                    <a:lnL>
                      <a:noFill/>
                    </a:lnL>
                    <a:lnR>
                      <a:noFill/>
                    </a:lnR>
                    <a:lnT cap="flat">
                      <a:noFill/>
                    </a:lnT>
                    <a:lnB cap="flat">
                      <a:noFill/>
                    </a:lnB>
                    <a:lnTlToBr>
                      <a:noFill/>
                    </a:lnTlToBr>
                    <a:lnBlToTr>
                      <a:noFill/>
                    </a:lnBlToTr>
                    <a:noFill/>
                  </a:tcPr>
                </a:tc>
                <a:tc>
                  <a:txBody>
                    <a:bodyPr/>
                    <a:p>
                      <a:pPr>
                        <a:buNone/>
                      </a:pPr>
                      <a:endParaRPr 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en-US"/>
                    </a:p>
                  </a:txBody>
                  <a:tcPr>
                    <a:lnL>
                      <a:noFill/>
                    </a:lnL>
                    <a:lnR>
                      <a:noFill/>
                    </a:lnR>
                    <a:lnT cap="flat">
                      <a:noFill/>
                    </a:lnT>
                    <a:lnB cap="flat">
                      <a:noFill/>
                    </a:lnB>
                    <a:lnTlToBr>
                      <a:noFill/>
                    </a:lnTlToBr>
                    <a:lnBlToTr>
                      <a:noFill/>
                    </a:lnBlToTr>
                    <a:noFill/>
                  </a:tcPr>
                </a:tc>
                <a:tc>
                  <a:txBody>
                    <a:bodyPr/>
                    <a:p>
                      <a:pPr indent="0">
                        <a:buNone/>
                      </a:pPr>
                      <a:endParaRPr lang="en-US"/>
                    </a:p>
                  </a:txBody>
                  <a:tcPr>
                    <a:lnL>
                      <a:noFill/>
                    </a:lnL>
                    <a:lnR cap="flat">
                      <a:noFill/>
                    </a:lnR>
                    <a:lnT cap="flat">
                      <a:noFill/>
                    </a:lnT>
                    <a:lnB cap="flat">
                      <a:noFill/>
                    </a:lnB>
                    <a:lnTlToBr>
                      <a:noFill/>
                    </a:lnTlToBr>
                    <a:lnBlToTr>
                      <a:noFill/>
                    </a:lnBlToTr>
                    <a:noFill/>
                  </a:tcPr>
                </a:tc>
              </a:tr>
            </a:tbl>
          </a:graphicData>
        </a:graphic>
      </p:graphicFrame>
      <p:sp>
        <p:nvSpPr>
          <p:cNvPr id="2" name="Text Box 1"/>
          <p:cNvSpPr txBox="1"/>
          <p:nvPr/>
        </p:nvSpPr>
        <p:spPr>
          <a:xfrm>
            <a:off x="76200" y="76200"/>
            <a:ext cx="11836400" cy="6554470"/>
          </a:xfrm>
          <a:prstGeom prst="rect">
            <a:avLst/>
          </a:prstGeom>
          <a:noFill/>
          <a:ln w="9525">
            <a:noFill/>
          </a:ln>
        </p:spPr>
        <p:txBody>
          <a:bodyPr wrap="square">
            <a:spAutoFit/>
          </a:bodyPr>
          <a:p>
            <a:pPr marL="114935" indent="-114935" algn="just"/>
            <a:r>
              <a:rPr lang="en-US" sz="2800" b="1" i="1">
                <a:solidFill>
                  <a:srgbClr val="FF0000"/>
                </a:solidFill>
                <a:latin typeface="Times New Roman" panose="02020603050405020304" pitchFamily="18" charset="0"/>
              </a:rPr>
              <a:t>Điều 7. Hiến chương Olympic đã quy định:</a:t>
            </a:r>
            <a:endParaRPr lang="en-US" sz="2800" b="0">
              <a:solidFill>
                <a:srgbClr val="FF0000"/>
              </a:solidFill>
              <a:latin typeface="Times New Roman" panose="02020603050405020304" pitchFamily="18" charset="0"/>
            </a:endParaRPr>
          </a:p>
          <a:p>
            <a:pPr marL="114935" indent="-114935" algn="just"/>
            <a:r>
              <a:rPr lang="en-US" sz="2800" b="0">
                <a:solidFill>
                  <a:schemeClr val="bg1"/>
                </a:solidFill>
                <a:latin typeface="Times New Roman" panose="02020603050405020304" pitchFamily="18" charset="0"/>
              </a:rPr>
              <a:t>1. Ủy ban Olympic quốc tế sẽ tổ chức hội nghị Olympic theo chu kỳ 8 năm một lần. Chủ tịch Ủy ban Olympic quốc tế ra quyết định triệu tập. Thời gian và địa điểm tổ chức các hội nghị Olympic do Ủy ban Olympic quốc tế quyết định. Chủ tịch Ủy ban Olympic quốc tế sẽ là Chủ tịch của hội nghị và quyết định các thể thức tiến hành hội nghị. Hội nghị Olympic quốc tế có tính chất tư vấn.2. Hội nghị Olympic quốc tế triệu tập tất cả các ủy viên, các đại biểu danh dự của Ủy ban Olympic quốc tế, các đại diện các liên đoàn thể thao quốc tế, các Ủy ban Olympic quốc gia và các tổ chức quốc tế được Ủy ban Olympic quốc tế công nhận. Ngoài ra, thành phần tham gia hội nghị còn baogồm cả các vận động viên, các đại biểu được mời với tư cách cá nhân hay đại diện cho tổ chức của họ.3. Ban chấp hành quyết định chương trình nghị sự của Hội nghị Olympic sau khi đã thỏa thuận với các liên đoàn thể thao quốc tế và c</a:t>
            </a:r>
            <a:r>
              <a:rPr lang="en-US" sz="2800" b="0">
                <a:solidFill>
                  <a:schemeClr val="bg1"/>
                </a:solidFill>
                <a:latin typeface="Times New Roman" panose="02020603050405020304" pitchFamily="18" charset="0"/>
              </a:rPr>
              <a:t>ác Ủy ban Olympic quốc gia.</a:t>
            </a:r>
            <a:endParaRPr lang="en-US" sz="2800" b="0">
              <a:solidFill>
                <a:schemeClr val="bg1"/>
              </a:solidFill>
              <a:latin typeface="Times New Roman" panose="02020603050405020304"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4" name="Table 3"/>
          <p:cNvGraphicFramePr/>
          <p:nvPr/>
        </p:nvGraphicFramePr>
        <p:xfrm>
          <a:off x="6096000" y="2833052"/>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en-US" b="0"/>
                    </a:p>
                  </a:txBody>
                  <a:tcPr>
                    <a:lnL>
                      <a:noFill/>
                    </a:lnL>
                    <a:lnR>
                      <a:noFill/>
                    </a:lnR>
                    <a:lnT cap="flat">
                      <a:noFill/>
                    </a:lnT>
                    <a:lnB cap="flat">
                      <a:noFill/>
                    </a:lnB>
                    <a:lnTlToBr>
                      <a:noFill/>
                    </a:lnTlToBr>
                    <a:lnBlToTr>
                      <a:noFill/>
                    </a:lnBlToTr>
                    <a:noFill/>
                  </a:tcPr>
                </a:tc>
                <a:tc>
                  <a:txBody>
                    <a:bodyPr/>
                    <a:p>
                      <a:pPr>
                        <a:buNone/>
                      </a:pPr>
                      <a:endParaRPr 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en-US"/>
                    </a:p>
                  </a:txBody>
                  <a:tcPr>
                    <a:lnL>
                      <a:noFill/>
                    </a:lnL>
                    <a:lnR>
                      <a:noFill/>
                    </a:lnR>
                    <a:lnT cap="flat">
                      <a:noFill/>
                    </a:lnT>
                    <a:lnB cap="flat">
                      <a:noFill/>
                    </a:lnB>
                    <a:lnTlToBr>
                      <a:noFill/>
                    </a:lnTlToBr>
                    <a:lnBlToTr>
                      <a:noFill/>
                    </a:lnBlToTr>
                    <a:noFill/>
                  </a:tcPr>
                </a:tc>
                <a:tc>
                  <a:txBody>
                    <a:bodyPr/>
                    <a:p>
                      <a:pPr indent="0">
                        <a:buNone/>
                      </a:pPr>
                      <a:endParaRPr lang="en-US"/>
                    </a:p>
                  </a:txBody>
                  <a:tcPr>
                    <a:lnL>
                      <a:noFill/>
                    </a:lnL>
                    <a:lnR cap="flat">
                      <a:noFill/>
                    </a:lnR>
                    <a:lnT cap="flat">
                      <a:noFill/>
                    </a:lnT>
                    <a:lnB cap="flat">
                      <a:noFill/>
                    </a:lnB>
                    <a:lnTlToBr>
                      <a:noFill/>
                    </a:lnTlToBr>
                    <a:lnBlToTr>
                      <a:noFill/>
                    </a:lnBlToTr>
                    <a:noFill/>
                  </a:tcPr>
                </a:tc>
              </a:tr>
            </a:tbl>
          </a:graphicData>
        </a:graphic>
      </p:graphicFrame>
      <p:sp>
        <p:nvSpPr>
          <p:cNvPr id="100" name="Text Box 99"/>
          <p:cNvSpPr txBox="1"/>
          <p:nvPr/>
        </p:nvSpPr>
        <p:spPr>
          <a:xfrm>
            <a:off x="269240" y="152400"/>
            <a:ext cx="11776710" cy="1568450"/>
          </a:xfrm>
          <a:prstGeom prst="rect">
            <a:avLst/>
          </a:prstGeom>
          <a:noFill/>
          <a:ln w="9525">
            <a:noFill/>
          </a:ln>
        </p:spPr>
        <p:txBody>
          <a:bodyPr wrap="square">
            <a:spAutoFit/>
          </a:bodyPr>
          <a:p>
            <a:pPr indent="359410" algn="just"/>
            <a:r>
              <a:rPr lang="en-US" sz="2400" b="0">
                <a:solidFill>
                  <a:srgbClr val="FFFF00"/>
                </a:solidFill>
                <a:latin typeface="Times New Roman" panose="02020603050405020304" pitchFamily="18" charset="0"/>
              </a:rPr>
              <a:t>Các quyết định này phản ánh một điều là từ ngày thành lập Ủy ban Olympic quốc tế cho đến nay, việc tổ chức Đại hội Olympic, cũng như công tác tuyên truyền Olympic, đã được quy thành trách nhiệm trong điều lệ.	Trong suốt 100 năm lịch sử đã có 12 Hội nghị Olympic được tổ chức theo các chủ đề sau:</a:t>
            </a:r>
            <a:endParaRPr lang="en-US" sz="2400" b="0">
              <a:solidFill>
                <a:srgbClr val="FFFF00"/>
              </a:solidFill>
              <a:latin typeface="Times New Roman" panose="02020603050405020304" pitchFamily="18" charset="0"/>
            </a:endParaRPr>
          </a:p>
        </p:txBody>
      </p:sp>
      <p:sp>
        <p:nvSpPr>
          <p:cNvPr id="3" name="Text Box 2"/>
          <p:cNvSpPr txBox="1"/>
          <p:nvPr/>
        </p:nvSpPr>
        <p:spPr>
          <a:xfrm>
            <a:off x="269240" y="1828800"/>
            <a:ext cx="6058535" cy="4831080"/>
          </a:xfrm>
          <a:prstGeom prst="rect">
            <a:avLst/>
          </a:prstGeom>
          <a:noFill/>
          <a:ln w="9525">
            <a:noFill/>
          </a:ln>
        </p:spPr>
        <p:txBody>
          <a:bodyPr wrap="square">
            <a:spAutoFit/>
          </a:bodyPr>
          <a:p>
            <a:pPr marL="153035" indent="-153035"/>
            <a:r>
              <a:rPr lang="en-US" sz="2200" b="0">
                <a:latin typeface="Times New Roman" panose="02020603050405020304" pitchFamily="18" charset="0"/>
              </a:rPr>
              <a:t>	</a:t>
            </a:r>
            <a:r>
              <a:rPr lang="en-US" sz="2200" b="0">
                <a:solidFill>
                  <a:schemeClr val="bg1"/>
                </a:solidFill>
                <a:latin typeface="Times New Roman" panose="02020603050405020304" pitchFamily="18" charset="0"/>
              </a:rPr>
              <a:t>1. 1894 – Paris – Hội nghị phục hồi Olympic2. 1897 – Le Havre – Vệ sinh và giáo dục3. 1905 – Bruxelles – Thể thao và giáo dục thể chất4. 1906 – Paris – Nghệ thuật, văn học và thể thao5. 1913 – Lausanne – Tâm lý học và sinh lý học thể thao6. 1914 – Paris – Điều lệ Olympic – Thành viên tham dự7. 1921 – Lausanne – Điều lệ Olympic – Chương trình thi đấu8. 1925 – Prague – Sư phạm thể thao – Điều lệ Olympic9. 1930 – Berlin – Sửa đổi điều lệ Olympic</a:t>
            </a:r>
            <a:endParaRPr lang="en-US" sz="2200" b="0">
              <a:solidFill>
                <a:schemeClr val="bg1"/>
              </a:solidFill>
              <a:latin typeface="Times New Roman" panose="02020603050405020304" pitchFamily="18" charset="0"/>
            </a:endParaRPr>
          </a:p>
        </p:txBody>
      </p:sp>
      <p:sp>
        <p:nvSpPr>
          <p:cNvPr id="5" name="Text Box 4"/>
          <p:cNvSpPr txBox="1"/>
          <p:nvPr/>
        </p:nvSpPr>
        <p:spPr>
          <a:xfrm>
            <a:off x="6477000" y="1720850"/>
            <a:ext cx="5709920" cy="4831080"/>
          </a:xfrm>
          <a:prstGeom prst="rect">
            <a:avLst/>
          </a:prstGeom>
          <a:noFill/>
          <a:ln w="9525">
            <a:noFill/>
          </a:ln>
        </p:spPr>
        <p:txBody>
          <a:bodyPr wrap="square">
            <a:spAutoFit/>
          </a:bodyPr>
          <a:p>
            <a:pPr marL="229870" indent="-229870"/>
            <a:r>
              <a:rPr lang="en-US" sz="2200" b="0">
                <a:solidFill>
                  <a:schemeClr val="bg1"/>
                </a:solidFill>
                <a:latin typeface="Times New Roman" panose="02020603050405020304" pitchFamily="18" charset="0"/>
              </a:rPr>
              <a:t>10. 1973 – Varna- Thể thao vì một thế giới hòa bình- Phong trào của Olympic và tương lai của phong trào- Quan hệ giữa IOC, NOC và IF- Kế hoạch cho các Đại hội Olympic trong tương lai11. 1981 – Baden Baden- Tập hợp vì thể thao và cho thể thao- Tương lai của Đại hội Olympic- Quan hệ quốc tế- Tương lai của phong trào Olympic12. 1994 – Paris – Đại hội</a:t>
            </a:r>
            <a:r>
              <a:rPr lang="en-US" sz="2200" b="0">
                <a:latin typeface="Times New Roman" panose="02020603050405020304" pitchFamily="18" charset="0"/>
              </a:rPr>
              <a:t> </a:t>
            </a:r>
            <a:r>
              <a:rPr lang="en-US" sz="2200" b="0">
                <a:solidFill>
                  <a:schemeClr val="bg1"/>
                </a:solidFill>
                <a:latin typeface="Times New Roman" panose="02020603050405020304" pitchFamily="18" charset="0"/>
              </a:rPr>
              <a:t>kỷ niệm 100 năm phong trào Olympic</a:t>
            </a:r>
            <a:endParaRPr lang="en-US" sz="2200" b="0">
              <a:solidFill>
                <a:schemeClr val="bg1"/>
              </a:solidFill>
              <a:latin typeface="Times New Roman" panose="02020603050405020304"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4" name="Table 3"/>
          <p:cNvGraphicFramePr/>
          <p:nvPr/>
        </p:nvGraphicFramePr>
        <p:xfrm>
          <a:off x="6096000" y="2833052"/>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en-US" b="0"/>
                    </a:p>
                  </a:txBody>
                  <a:tcPr>
                    <a:lnL>
                      <a:noFill/>
                    </a:lnL>
                    <a:lnR>
                      <a:noFill/>
                    </a:lnR>
                    <a:lnT cap="flat">
                      <a:noFill/>
                    </a:lnT>
                    <a:lnB cap="flat">
                      <a:noFill/>
                    </a:lnB>
                    <a:lnTlToBr>
                      <a:noFill/>
                    </a:lnTlToBr>
                    <a:lnBlToTr>
                      <a:noFill/>
                    </a:lnBlToTr>
                    <a:noFill/>
                  </a:tcPr>
                </a:tc>
                <a:tc>
                  <a:txBody>
                    <a:bodyPr/>
                    <a:p>
                      <a:pPr>
                        <a:buNone/>
                      </a:pPr>
                      <a:endParaRPr 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en-US"/>
                    </a:p>
                  </a:txBody>
                  <a:tcPr>
                    <a:lnL>
                      <a:noFill/>
                    </a:lnL>
                    <a:lnR>
                      <a:noFill/>
                    </a:lnR>
                    <a:lnT cap="flat">
                      <a:noFill/>
                    </a:lnT>
                    <a:lnB cap="flat">
                      <a:noFill/>
                    </a:lnB>
                    <a:lnTlToBr>
                      <a:noFill/>
                    </a:lnTlToBr>
                    <a:lnBlToTr>
                      <a:noFill/>
                    </a:lnBlToTr>
                    <a:noFill/>
                  </a:tcPr>
                </a:tc>
                <a:tc>
                  <a:txBody>
                    <a:bodyPr/>
                    <a:p>
                      <a:pPr indent="0">
                        <a:buNone/>
                      </a:pPr>
                      <a:endParaRPr lang="en-US"/>
                    </a:p>
                  </a:txBody>
                  <a:tcPr>
                    <a:lnL>
                      <a:noFill/>
                    </a:lnL>
                    <a:lnR cap="flat">
                      <a:noFill/>
                    </a:lnR>
                    <a:lnT cap="flat">
                      <a:noFill/>
                    </a:lnT>
                    <a:lnB cap="flat">
                      <a:noFill/>
                    </a:lnB>
                    <a:lnTlToBr>
                      <a:noFill/>
                    </a:lnTlToBr>
                    <a:lnBlToTr>
                      <a:noFill/>
                    </a:lnBlToTr>
                    <a:noFill/>
                  </a:tcPr>
                </a:tc>
              </a:tr>
            </a:tbl>
          </a:graphicData>
        </a:graphic>
      </p:graphicFrame>
      <p:sp>
        <p:nvSpPr>
          <p:cNvPr id="2" name="Text Box 1"/>
          <p:cNvSpPr txBox="1"/>
          <p:nvPr/>
        </p:nvSpPr>
        <p:spPr>
          <a:xfrm>
            <a:off x="228600" y="381000"/>
            <a:ext cx="11547475" cy="3046095"/>
          </a:xfrm>
          <a:prstGeom prst="rect">
            <a:avLst/>
          </a:prstGeom>
          <a:noFill/>
          <a:ln w="9525">
            <a:noFill/>
          </a:ln>
        </p:spPr>
        <p:txBody>
          <a:bodyPr wrap="square">
            <a:spAutoFit/>
          </a:bodyPr>
          <a:p>
            <a:pPr indent="0" algn="just"/>
            <a:r>
              <a:rPr lang="en-US" sz="2400" b="0">
                <a:latin typeface="Times New Roman" panose="02020603050405020304" pitchFamily="18" charset="0"/>
                <a:ea typeface="SimSun" panose="02010600030101010101" pitchFamily="2" charset="-122"/>
                <a:cs typeface="Times New Roman" panose="02020603050405020304" pitchFamily="18" charset="0"/>
              </a:rPr>
              <a:t>	</a:t>
            </a:r>
            <a:r>
              <a:rPr lang="en-US" sz="2400" b="0">
                <a:solidFill>
                  <a:schemeClr val="bg1"/>
                </a:solidFill>
                <a:latin typeface="Times New Roman" panose="02020603050405020304" pitchFamily="18" charset="0"/>
                <a:ea typeface="SimSun" panose="02010600030101010101" pitchFamily="2" charset="-122"/>
                <a:cs typeface="Times New Roman" panose="02020603050405020304" pitchFamily="18" charset="0"/>
              </a:rPr>
              <a:t>Tám trong số mười hai Hội nghị đã được tiến hành dưới sự điều khiển của Coubertin. Nội dung của các hội nghị này gắn bó chặt chẽ với tư tưởng triết học của Pierre De Coubertin về học thuyết Olympic hiện đại, đó là sự kết hợp hài hòa giữa thể chất và tinh thần. Gắn liền với ý nguyện của nhân loại, nội dung của những hội nghị này đã thể hiện những tư tưởng nền tảng của Pierre De Coubertin về sự tồn tại của phong trào Olympic. Diễn đàn các 	Hội nghị Olympic là sự hướng dẫn và điều chỉnh về mặt tri thức của Coubertin đã sử dụng chúng để thống nhất thể thao hiện đại với khoa học và nghệ thuật. Điều đó chỉ ra rằng Coubertin xác định tư tưởng Olympic không chỉ là “Thể thao đơn thuần</a:t>
            </a:r>
            <a:endParaRPr lang="en-US" sz="2400" b="0">
              <a:solidFill>
                <a:schemeClr val="bg1"/>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6" name="Text Box 5"/>
          <p:cNvSpPr txBox="1"/>
          <p:nvPr/>
        </p:nvSpPr>
        <p:spPr>
          <a:xfrm>
            <a:off x="228600" y="3427095"/>
            <a:ext cx="11794490" cy="1938020"/>
          </a:xfrm>
          <a:prstGeom prst="rect">
            <a:avLst/>
          </a:prstGeom>
          <a:noFill/>
          <a:ln w="9525">
            <a:noFill/>
          </a:ln>
        </p:spPr>
        <p:txBody>
          <a:bodyPr wrap="square">
            <a:spAutoFit/>
          </a:bodyPr>
          <a:p>
            <a:pPr indent="359410"/>
            <a:r>
              <a:rPr lang="en-US" sz="2400" b="0">
                <a:solidFill>
                  <a:schemeClr val="bg1"/>
                </a:solidFill>
                <a:latin typeface="Times New Roman" panose="02020603050405020304" pitchFamily="18" charset="0"/>
              </a:rPr>
              <a:t>Sau 43 năm gián đoạn, Hội nghị Olympic đã được tái tổ chức tại Varna vào năm 1973 và đã thu được thành công rực rỡ tại lần tổ chức tiếp theo tại Baden – Baden năm 1981. Các hội nghị này đã thõa mãn được nhu cầu cấp thiết của phong trào Olympic trong việc chia sẽ và tăng cường sự hiểu biết lẫn nhau.</a:t>
            </a:r>
            <a:endParaRPr lang="en-US" sz="2400" b="0">
              <a:solidFill>
                <a:schemeClr val="bg1"/>
              </a:solidFill>
              <a:latin typeface="Times New Roman" panose="02020603050405020304" pitchFamily="18" charset="0"/>
            </a:endParaRPr>
          </a:p>
          <a:p>
            <a:endParaRPr lang="en-US" sz="2400" b="0">
              <a:solidFill>
                <a:schemeClr val="bg1"/>
              </a:solidFill>
              <a:latin typeface="Times New Roman" panose="02020603050405020304"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4" name="Table 3"/>
          <p:cNvGraphicFramePr/>
          <p:nvPr/>
        </p:nvGraphicFramePr>
        <p:xfrm>
          <a:off x="6096000" y="2833052"/>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en-US" b="0"/>
                    </a:p>
                  </a:txBody>
                  <a:tcPr>
                    <a:lnL>
                      <a:noFill/>
                    </a:lnL>
                    <a:lnR>
                      <a:noFill/>
                    </a:lnR>
                    <a:lnT cap="flat">
                      <a:noFill/>
                    </a:lnT>
                    <a:lnB cap="flat">
                      <a:noFill/>
                    </a:lnB>
                    <a:lnTlToBr>
                      <a:noFill/>
                    </a:lnTlToBr>
                    <a:lnBlToTr>
                      <a:noFill/>
                    </a:lnBlToTr>
                    <a:noFill/>
                  </a:tcPr>
                </a:tc>
                <a:tc>
                  <a:txBody>
                    <a:bodyPr/>
                    <a:p>
                      <a:pPr>
                        <a:buNone/>
                      </a:pPr>
                      <a:endParaRPr 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en-US"/>
                    </a:p>
                  </a:txBody>
                  <a:tcPr>
                    <a:lnL>
                      <a:noFill/>
                    </a:lnL>
                    <a:lnR>
                      <a:noFill/>
                    </a:lnR>
                    <a:lnT cap="flat">
                      <a:noFill/>
                    </a:lnT>
                    <a:lnB cap="flat">
                      <a:noFill/>
                    </a:lnB>
                    <a:lnTlToBr>
                      <a:noFill/>
                    </a:lnTlToBr>
                    <a:lnBlToTr>
                      <a:noFill/>
                    </a:lnBlToTr>
                    <a:noFill/>
                  </a:tcPr>
                </a:tc>
                <a:tc>
                  <a:txBody>
                    <a:bodyPr/>
                    <a:p>
                      <a:pPr indent="0">
                        <a:buNone/>
                      </a:pPr>
                      <a:endParaRPr lang="en-US"/>
                    </a:p>
                  </a:txBody>
                  <a:tcPr>
                    <a:lnL>
                      <a:noFill/>
                    </a:lnL>
                    <a:lnR cap="flat">
                      <a:noFill/>
                    </a:lnR>
                    <a:lnT cap="flat">
                      <a:noFill/>
                    </a:lnT>
                    <a:lnB cap="flat">
                      <a:noFill/>
                    </a:lnB>
                    <a:lnTlToBr>
                      <a:noFill/>
                    </a:lnTlToBr>
                    <a:lnBlToTr>
                      <a:noFill/>
                    </a:lnBlToTr>
                    <a:noFill/>
                  </a:tcPr>
                </a:tc>
              </a:tr>
            </a:tbl>
          </a:graphicData>
        </a:graphic>
      </p:graphicFrame>
      <p:sp>
        <p:nvSpPr>
          <p:cNvPr id="100" name="Text Box 99"/>
          <p:cNvSpPr txBox="1"/>
          <p:nvPr/>
        </p:nvSpPr>
        <p:spPr>
          <a:xfrm>
            <a:off x="152400" y="152400"/>
            <a:ext cx="11895455" cy="6554470"/>
          </a:xfrm>
          <a:prstGeom prst="rect">
            <a:avLst/>
          </a:prstGeom>
          <a:noFill/>
          <a:ln w="9525">
            <a:noFill/>
          </a:ln>
        </p:spPr>
        <p:txBody>
          <a:bodyPr wrap="square">
            <a:spAutoFit/>
          </a:bodyPr>
          <a:p>
            <a:pPr marL="153035" indent="-153035" algn="just"/>
            <a:r>
              <a:rPr lang="en-US" sz="3600" b="0">
                <a:latin typeface="Times New Roman" panose="02020603050405020304" pitchFamily="18" charset="0"/>
              </a:rPr>
              <a:t>	</a:t>
            </a:r>
            <a:r>
              <a:rPr lang="en-US" sz="3200">
                <a:solidFill>
                  <a:schemeClr val="bg1"/>
                </a:solidFill>
                <a:latin typeface="Times New Roman" panose="02020603050405020304" pitchFamily="18" charset="0"/>
                <a:sym typeface="+mn-ea"/>
              </a:rPr>
              <a:t>Nhân kỷ niệm 100 năm ngày thành lập Ủy ban Olympic quốc tế, Hội nghị Olympic lần thứ 12 được triệu tập tại Paris từ 30 tháng 8 đến ngày 3 tháng 9 năm 1994, năm quốc tế thể thao và lý tưởng Olympic. Hội nghị đã tiến hành thảo luận 4 chủ đề chính là:</a:t>
            </a:r>
            <a:endParaRPr lang="en-US" sz="3200" b="0">
              <a:latin typeface="Times New Roman" panose="02020603050405020304" pitchFamily="18" charset="0"/>
            </a:endParaRPr>
          </a:p>
          <a:p>
            <a:pPr marL="153035" indent="-153035" algn="just"/>
            <a:r>
              <a:rPr lang="en-US" sz="3200" b="0">
                <a:solidFill>
                  <a:schemeClr val="bg1"/>
                </a:solidFill>
                <a:latin typeface="Times New Roman" panose="02020603050405020304" pitchFamily="18" charset="0"/>
              </a:rPr>
              <a:t> 1. Sự đóng góp của phong trào Olympic vào xã hội hiện đại2. Vận động viên trong thời hiện tại	.3. Thể thao trong bối cảnh xã hội4. Thể thao và các phương tiện thông tin đại chúng	Sau hội nghị này, phong trào Olympic đã trở nên đoàn kết và thống nhất hơn bao giờ hết. Không chỉ là sự kiện kỷ niệm 100 năm lịch sử mà đồng thời là biểu hiện sức sống mới hướng tới sự phát triển trong tương lai. Hội nghị đã được mang tên “Hội nghị kỷ niệm 100 năm Olympic, Hội nghị của sự đoàn kết nhất trí”.</a:t>
            </a:r>
            <a:endParaRPr lang="en-US" sz="3200" b="0">
              <a:solidFill>
                <a:schemeClr val="bg1"/>
              </a:solidFill>
              <a:latin typeface="Times New Roman" panose="02020603050405020304" pitchFamily="18"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4" name="Table 3"/>
          <p:cNvGraphicFramePr/>
          <p:nvPr/>
        </p:nvGraphicFramePr>
        <p:xfrm>
          <a:off x="6096000" y="2833052"/>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en-US" b="0"/>
                    </a:p>
                  </a:txBody>
                  <a:tcPr>
                    <a:lnL>
                      <a:noFill/>
                    </a:lnL>
                    <a:lnR>
                      <a:noFill/>
                    </a:lnR>
                    <a:lnT cap="flat">
                      <a:noFill/>
                    </a:lnT>
                    <a:lnB cap="flat">
                      <a:noFill/>
                    </a:lnB>
                    <a:lnTlToBr>
                      <a:noFill/>
                    </a:lnTlToBr>
                    <a:lnBlToTr>
                      <a:noFill/>
                    </a:lnBlToTr>
                    <a:noFill/>
                  </a:tcPr>
                </a:tc>
                <a:tc>
                  <a:txBody>
                    <a:bodyPr/>
                    <a:p>
                      <a:pPr>
                        <a:buNone/>
                      </a:pPr>
                      <a:endParaRPr 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en-US"/>
                    </a:p>
                  </a:txBody>
                  <a:tcPr>
                    <a:lnL>
                      <a:noFill/>
                    </a:lnL>
                    <a:lnR>
                      <a:noFill/>
                    </a:lnR>
                    <a:lnT cap="flat">
                      <a:noFill/>
                    </a:lnT>
                    <a:lnB cap="flat">
                      <a:noFill/>
                    </a:lnB>
                    <a:lnTlToBr>
                      <a:noFill/>
                    </a:lnTlToBr>
                    <a:lnBlToTr>
                      <a:noFill/>
                    </a:lnBlToTr>
                    <a:noFill/>
                  </a:tcPr>
                </a:tc>
                <a:tc>
                  <a:txBody>
                    <a:bodyPr/>
                    <a:p>
                      <a:pPr indent="0">
                        <a:buNone/>
                      </a:pPr>
                      <a:endParaRPr lang="en-US"/>
                    </a:p>
                  </a:txBody>
                  <a:tcPr>
                    <a:lnL>
                      <a:noFill/>
                    </a:lnL>
                    <a:lnR cap="flat">
                      <a:noFill/>
                    </a:lnR>
                    <a:lnT cap="flat">
                      <a:noFill/>
                    </a:lnT>
                    <a:lnB cap="flat">
                      <a:noFill/>
                    </a:lnB>
                    <a:lnTlToBr>
                      <a:noFill/>
                    </a:lnTlToBr>
                    <a:lnBlToTr>
                      <a:noFill/>
                    </a:lnBlToTr>
                    <a:noFill/>
                  </a:tcPr>
                </a:tc>
              </a:tr>
            </a:tbl>
          </a:graphicData>
        </a:graphic>
      </p:graphicFrame>
      <p:sp>
        <p:nvSpPr>
          <p:cNvPr id="2" name="Text Box 1"/>
          <p:cNvSpPr txBox="1"/>
          <p:nvPr/>
        </p:nvSpPr>
        <p:spPr>
          <a:xfrm>
            <a:off x="76200" y="228600"/>
            <a:ext cx="11668125" cy="6000750"/>
          </a:xfrm>
          <a:prstGeom prst="rect">
            <a:avLst/>
          </a:prstGeom>
          <a:noFill/>
          <a:ln w="9525">
            <a:noFill/>
          </a:ln>
        </p:spPr>
        <p:txBody>
          <a:bodyPr wrap="square">
            <a:spAutoFit/>
          </a:bodyPr>
          <a:p>
            <a:pPr marL="114935" indent="-114935"/>
            <a:r>
              <a:rPr lang="en-US" sz="3200" b="1">
                <a:solidFill>
                  <a:srgbClr val="FF0000"/>
                </a:solidFill>
                <a:latin typeface="Times New Roman" panose="02020603050405020304" pitchFamily="18" charset="0"/>
              </a:rPr>
              <a:t>* Các ủy ban Olympic quốc gia</a:t>
            </a:r>
            <a:endParaRPr lang="en-US" sz="3200" b="0">
              <a:solidFill>
                <a:srgbClr val="FF0000"/>
              </a:solidFill>
              <a:latin typeface="Times New Roman" panose="02020603050405020304" pitchFamily="18" charset="0"/>
            </a:endParaRPr>
          </a:p>
          <a:p>
            <a:pPr marL="114935" indent="-114935"/>
            <a:r>
              <a:rPr lang="en-US" sz="2400" b="0">
                <a:latin typeface="Times New Roman" panose="02020603050405020304" pitchFamily="18" charset="0"/>
              </a:rPr>
              <a:t>	</a:t>
            </a:r>
            <a:r>
              <a:rPr lang="en-US" sz="3200" b="0">
                <a:solidFill>
                  <a:schemeClr val="bg1"/>
                </a:solidFill>
                <a:latin typeface="Times New Roman" panose="02020603050405020304" pitchFamily="18" charset="0"/>
              </a:rPr>
              <a:t>Các UBOQG phải được IOC công nhận và phải có điều lệ của mình, theo đúng những nguyên tăc và quy tắc của Hiến chương Olympic. Hiện nay có 199 UBOQG và số này tăng lên hằng năm.	Các UBOQG có trách nhiệm về quyền lực lớn nhất là truyền bá phong trào Olympic tại đất nước mình, tuyển chọn và cử các thành viên trong đoàn Olympic của mình tới Đại hội Olympic. Ngoài ra, các UBOQG là những cơ quan duy nhất được quyền sử dụng cờ và các biểu tượng Olympic.Các UBOQG đều được tham gia hiệp hội các UBOQG (ANOC), trụ sở đặt tại Paris – Pháp. Hai năm một lần có hội nghị toàn thể ANOC.UBOQG cũng được tập hợp trong </a:t>
            </a:r>
            <a:r>
              <a:rPr lang="en-US" sz="3200" b="0">
                <a:solidFill>
                  <a:schemeClr val="bg1"/>
                </a:solidFill>
                <a:highlight>
                  <a:srgbClr val="FFFF00"/>
                </a:highlight>
                <a:latin typeface="Times New Roman" panose="02020603050405020304" pitchFamily="18" charset="0"/>
                <a:hlinkClick r:id="rId1" action="ppaction://hlinksldjump"/>
              </a:rPr>
              <a:t>5 hiệp hội</a:t>
            </a:r>
            <a:r>
              <a:rPr lang="en-US" sz="3200" b="0">
                <a:solidFill>
                  <a:schemeClr val="bg1"/>
                </a:solidFill>
                <a:highlight>
                  <a:srgbClr val="FFFF00"/>
                </a:highlight>
                <a:latin typeface="Times New Roman" panose="02020603050405020304" pitchFamily="18" charset="0"/>
              </a:rPr>
              <a:t> </a:t>
            </a:r>
            <a:r>
              <a:rPr lang="en-US" sz="3200" b="0">
                <a:solidFill>
                  <a:schemeClr val="bg1"/>
                </a:solidFill>
                <a:latin typeface="Times New Roman" panose="02020603050405020304" pitchFamily="18" charset="0"/>
              </a:rPr>
              <a:t>châu lục</a:t>
            </a:r>
            <a:endParaRPr lang="en-US" sz="3200" b="0">
              <a:solidFill>
                <a:schemeClr val="bg1"/>
              </a:solidFill>
              <a:latin typeface="Times New Roman" panose="02020603050405020304"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4" name="Table 3"/>
          <p:cNvGraphicFramePr/>
          <p:nvPr/>
        </p:nvGraphicFramePr>
        <p:xfrm>
          <a:off x="6096000" y="2833052"/>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en-US" b="0"/>
                    </a:p>
                  </a:txBody>
                  <a:tcPr>
                    <a:lnL>
                      <a:noFill/>
                    </a:lnL>
                    <a:lnR>
                      <a:noFill/>
                    </a:lnR>
                    <a:lnT cap="flat">
                      <a:noFill/>
                    </a:lnT>
                    <a:lnB cap="flat">
                      <a:noFill/>
                    </a:lnB>
                    <a:lnTlToBr>
                      <a:noFill/>
                    </a:lnTlToBr>
                    <a:lnBlToTr>
                      <a:noFill/>
                    </a:lnBlToTr>
                    <a:noFill/>
                  </a:tcPr>
                </a:tc>
                <a:tc>
                  <a:txBody>
                    <a:bodyPr/>
                    <a:p>
                      <a:pPr>
                        <a:buNone/>
                      </a:pPr>
                      <a:endParaRPr 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en-US"/>
                    </a:p>
                  </a:txBody>
                  <a:tcPr>
                    <a:lnL>
                      <a:noFill/>
                    </a:lnL>
                    <a:lnR>
                      <a:noFill/>
                    </a:lnR>
                    <a:lnT cap="flat">
                      <a:noFill/>
                    </a:lnT>
                    <a:lnB cap="flat">
                      <a:noFill/>
                    </a:lnB>
                    <a:lnTlToBr>
                      <a:noFill/>
                    </a:lnTlToBr>
                    <a:lnBlToTr>
                      <a:noFill/>
                    </a:lnBlToTr>
                    <a:noFill/>
                  </a:tcPr>
                </a:tc>
                <a:tc>
                  <a:txBody>
                    <a:bodyPr/>
                    <a:p>
                      <a:pPr indent="0">
                        <a:buNone/>
                      </a:pPr>
                      <a:endParaRPr lang="en-US"/>
                    </a:p>
                  </a:txBody>
                  <a:tcPr>
                    <a:lnL>
                      <a:noFill/>
                    </a:lnL>
                    <a:lnR cap="flat">
                      <a:noFill/>
                    </a:lnR>
                    <a:lnT cap="flat">
                      <a:noFill/>
                    </a:lnT>
                    <a:lnB cap="flat">
                      <a:noFill/>
                    </a:lnB>
                    <a:lnTlToBr>
                      <a:noFill/>
                    </a:lnTlToBr>
                    <a:lnBlToTr>
                      <a:noFill/>
                    </a:lnBlToTr>
                    <a:noFill/>
                  </a:tcPr>
                </a:tc>
              </a:tr>
            </a:tbl>
          </a:graphicData>
        </a:graphic>
      </p:graphicFrame>
      <p:sp>
        <p:nvSpPr>
          <p:cNvPr id="100" name="Text Box 99"/>
          <p:cNvSpPr txBox="1"/>
          <p:nvPr/>
        </p:nvSpPr>
        <p:spPr>
          <a:xfrm>
            <a:off x="136525" y="304800"/>
            <a:ext cx="11918315" cy="6123940"/>
          </a:xfrm>
          <a:prstGeom prst="rect">
            <a:avLst/>
          </a:prstGeom>
          <a:noFill/>
          <a:ln w="9525">
            <a:noFill/>
          </a:ln>
        </p:spPr>
        <p:txBody>
          <a:bodyPr wrap="square">
            <a:spAutoFit/>
          </a:bodyPr>
          <a:p>
            <a:pPr indent="0" algn="just"/>
            <a:r>
              <a:rPr lang="en-US" sz="3200" b="1">
                <a:solidFill>
                  <a:srgbClr val="FF0000"/>
                </a:solidFill>
                <a:latin typeface="Times New Roman" panose="02020603050405020304" pitchFamily="18" charset="0"/>
              </a:rPr>
              <a:t>* Nhiệm vụ và vai trò của UBOQG</a:t>
            </a:r>
            <a:endParaRPr lang="en-US" sz="3200" b="0">
              <a:solidFill>
                <a:srgbClr val="FF0000"/>
              </a:solidFill>
              <a:latin typeface="Times New Roman" panose="02020603050405020304" pitchFamily="18" charset="0"/>
            </a:endParaRPr>
          </a:p>
          <a:p>
            <a:pPr indent="0" algn="just"/>
            <a:r>
              <a:rPr lang="en-US" sz="2400" b="0">
                <a:solidFill>
                  <a:schemeClr val="bg1"/>
                </a:solidFill>
                <a:latin typeface="Times New Roman" panose="02020603050405020304" pitchFamily="18" charset="0"/>
              </a:rPr>
              <a:t>- Nhiệm vụ của UBOQG là phát triển và bảo vệ phong trào Olympic trong từng nước của mình theo đúng Hiến chương Olympic.Các UBOQG+ Phổ biến các nguyên tắc cơ bản của tư tưởng Olymic ở phạm vi quốc gia trong khuôn khổ hoạt động thể thao và những công việc khác nhau đóng góp vào việc phổ biến tư tưởng Olympic trong chương trình giảng dạy giáo dục thể dục và thể thao tạo các cơ sở trường phổ thông và đại học. Quan tâm thiết lập các cơ quan chuyên về giáo dục Olympic. Đặc biệt quan tâm đến việc sáng lập và các hoạt động của Viện Hàn lâm Olympic quốc gia, các bảo tàng Olympic và các chương trình văn hóa liên quan đến phong trào Olympic.+ Bảo đảm sự tuân thủ Hiến chương Olympic trong nước mình.+ Khuyến khích sự phát triển thể thao trình độ cao cũng như thể thao cho mọi người.</a:t>
            </a:r>
            <a:endParaRPr lang="en-US" sz="2400" b="0">
              <a:solidFill>
                <a:schemeClr val="bg1"/>
              </a:solidFill>
              <a:latin typeface="Times New Roman" panose="02020603050405020304" pitchFamily="18" charset="0"/>
            </a:endParaRPr>
          </a:p>
          <a:p>
            <a:pPr indent="0" algn="just"/>
            <a:r>
              <a:rPr lang="en-US" sz="2200">
                <a:solidFill>
                  <a:schemeClr val="bg1"/>
                </a:solidFill>
                <a:latin typeface="Times New Roman" panose="02020603050405020304" pitchFamily="18" charset="0"/>
                <a:cs typeface="Times New Roman" panose="02020603050405020304" pitchFamily="18" charset="0"/>
              </a:rPr>
              <a:t>+</a:t>
            </a:r>
            <a:r>
              <a:rPr lang="en-US" sz="2400">
                <a:solidFill>
                  <a:schemeClr val="bg1"/>
                </a:solidFill>
                <a:latin typeface="Times New Roman" panose="02020603050405020304" pitchFamily="18" charset="0"/>
                <a:cs typeface="Times New Roman" panose="02020603050405020304" pitchFamily="18" charset="0"/>
              </a:rPr>
              <a:t> Giúp đỡ việc đào tạo các cán bộ thể thao chủ yếu bằng cách tổ chức các lớp tập huấn và bảo đảm cho các lớp này góp phần truyền bá những nguyên tắc cơ bản của tư tưởng Olympic.</a:t>
            </a:r>
            <a:endParaRPr lang="en-US" sz="2400">
              <a:solidFill>
                <a:schemeClr val="bg1"/>
              </a:solidFill>
              <a:latin typeface="Times New Roman" panose="02020603050405020304" pitchFamily="18" charset="0"/>
              <a:cs typeface="Times New Roman" panose="02020603050405020304" pitchFamily="18" charset="0"/>
            </a:endParaRPr>
          </a:p>
          <a:p>
            <a:pPr indent="0" algn="just"/>
            <a:r>
              <a:rPr lang="en-US" sz="2400">
                <a:solidFill>
                  <a:schemeClr val="bg1"/>
                </a:solidFill>
                <a:latin typeface="Times New Roman" panose="02020603050405020304" pitchFamily="18" charset="0"/>
                <a:cs typeface="Times New Roman" panose="02020603050405020304" pitchFamily="18" charset="0"/>
              </a:rPr>
              <a:t>+ Tham gia đấu tranh chống mọi hình thức kỳ thị thô bạo trong thể thao cũng như m</a:t>
            </a:r>
            <a:r>
              <a:rPr lang="en-US" sz="2400">
                <a:solidFill>
                  <a:schemeClr val="bg1"/>
                </a:solidFill>
              </a:rPr>
              <a:t>ọi </a:t>
            </a:r>
            <a:r>
              <a:rPr lang="en-US" sz="2400">
                <a:solidFill>
                  <a:schemeClr val="bg1"/>
                </a:solidFill>
                <a:latin typeface="Times New Roman" panose="02020603050405020304" pitchFamily="18" charset="0"/>
                <a:cs typeface="Times New Roman" panose="02020603050405020304" pitchFamily="18" charset="0"/>
              </a:rPr>
              <a:t>việc sử dụng các chất và phương cách mà UBOQG hay các liên đoàn quốc tế đã cấm.</a:t>
            </a:r>
            <a:endParaRPr lang="en-US" sz="240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ext Box 4"/>
          <p:cNvSpPr txBox="1"/>
          <p:nvPr/>
        </p:nvSpPr>
        <p:spPr>
          <a:xfrm>
            <a:off x="228600" y="1219200"/>
            <a:ext cx="11859895" cy="4831080"/>
          </a:xfrm>
          <a:prstGeom prst="rect">
            <a:avLst/>
          </a:prstGeom>
          <a:noFill/>
          <a:ln w="9525">
            <a:noFill/>
          </a:ln>
        </p:spPr>
        <p:txBody>
          <a:bodyPr wrap="square">
            <a:spAutoFit/>
          </a:bodyPr>
          <a:p>
            <a:pPr indent="359410" algn="just"/>
            <a:r>
              <a:rPr lang="en-US" sz="2400" b="0">
                <a:latin typeface="Times New Roman" panose="02020603050405020304" pitchFamily="18" charset="0"/>
              </a:rPr>
              <a:t>	</a:t>
            </a:r>
            <a:r>
              <a:rPr lang="en-US" sz="2800" b="0">
                <a:latin typeface="Times New Roman" panose="02020603050405020304" pitchFamily="18" charset="0"/>
              </a:rPr>
              <a:t>	</a:t>
            </a:r>
            <a:r>
              <a:rPr lang="en-US" sz="2800" b="0">
                <a:solidFill>
                  <a:schemeClr val="bg1"/>
                </a:solidFill>
                <a:latin typeface="Times New Roman" panose="02020603050405020304" pitchFamily="18" charset="0"/>
              </a:rPr>
              <a:t>Một lượng lớn các môn thể thao được ra đời trước thời Hy Lạp cổ đại. Vì các môn thể thao đóng vai trò quan trọng trong đời sống người Hy Lạp nên họ bắt đấu tổ chức các cuộc thi Olympic. </a:t>
            </a:r>
            <a:endParaRPr lang="en-US" sz="2800" b="0">
              <a:solidFill>
                <a:schemeClr val="bg1"/>
              </a:solidFill>
              <a:latin typeface="Times New Roman" panose="02020603050405020304" pitchFamily="18" charset="0"/>
            </a:endParaRPr>
          </a:p>
          <a:p>
            <a:pPr indent="359410" algn="just"/>
            <a:r>
              <a:rPr lang="en-US" sz="2800" b="0">
                <a:solidFill>
                  <a:schemeClr val="bg1"/>
                </a:solidFill>
                <a:latin typeface="Times New Roman" panose="02020603050405020304" pitchFamily="18" charset="0"/>
              </a:rPr>
              <a:t>		Các cuộc thi này được tổ chức </a:t>
            </a:r>
            <a:r>
              <a:rPr lang="en-US" sz="2800" b="0">
                <a:solidFill>
                  <a:srgbClr val="FFC000"/>
                </a:solidFill>
                <a:latin typeface="Times New Roman" panose="02020603050405020304" pitchFamily="18" charset="0"/>
              </a:rPr>
              <a:t>bốn năm một lần</a:t>
            </a:r>
            <a:r>
              <a:rPr lang="en-US" sz="2800" b="0">
                <a:solidFill>
                  <a:schemeClr val="bg1"/>
                </a:solidFill>
                <a:latin typeface="Times New Roman" panose="02020603050405020304" pitchFamily="18" charset="0"/>
              </a:rPr>
              <a:t> tại ngôi làng nhỏ ở </a:t>
            </a:r>
            <a:r>
              <a:rPr lang="en-US" sz="2800" b="0">
                <a:solidFill>
                  <a:srgbClr val="FFFF00"/>
                </a:solidFill>
                <a:latin typeface="Times New Roman" panose="02020603050405020304" pitchFamily="18" charset="0"/>
              </a:rPr>
              <a:t>Peloponnesus mang tên Olympia.</a:t>
            </a:r>
            <a:r>
              <a:rPr lang="en-US" sz="2800" b="0">
                <a:solidFill>
                  <a:schemeClr val="bg1"/>
                </a:solidFill>
                <a:latin typeface="Times New Roman" panose="02020603050405020304" pitchFamily="18" charset="0"/>
              </a:rPr>
              <a:t> Quá trình công nghiệp hóa dẫn tới sự tăng thời gian rảnh, tạo điều kiện để con người tham gia và theo dõi các môn thể thao. </a:t>
            </a:r>
            <a:endParaRPr lang="en-US" sz="2800" b="0">
              <a:solidFill>
                <a:schemeClr val="bg1"/>
              </a:solidFill>
              <a:latin typeface="Times New Roman" panose="02020603050405020304" pitchFamily="18" charset="0"/>
            </a:endParaRPr>
          </a:p>
          <a:p>
            <a:pPr indent="359410" algn="just"/>
            <a:r>
              <a:rPr lang="en-US" sz="2800" b="0">
                <a:solidFill>
                  <a:schemeClr val="bg1"/>
                </a:solidFill>
                <a:latin typeface="Times New Roman" panose="02020603050405020304" pitchFamily="18" charset="0"/>
              </a:rPr>
              <a:t>		Xu hướng này tiếp tục gia  tăng mạnh mẽ với </a:t>
            </a:r>
            <a:r>
              <a:rPr lang="en-US" sz="2800" b="0">
                <a:solidFill>
                  <a:srgbClr val="FFFF00"/>
                </a:solidFill>
                <a:latin typeface="Times New Roman" panose="02020603050405020304" pitchFamily="18" charset="0"/>
              </a:rPr>
              <a:t>sự ra đời của truyền thông đại chúng và sự giao tiếp toàn cầu</a:t>
            </a:r>
            <a:r>
              <a:rPr lang="en-US" sz="2800" b="0">
                <a:solidFill>
                  <a:schemeClr val="bg1"/>
                </a:solidFill>
                <a:latin typeface="Times New Roman" panose="02020603050405020304" pitchFamily="18" charset="0"/>
              </a:rPr>
              <a:t>. Sự chuyên nghiệp hóa dần chiếm ưu thế và góp phần gia tăng sự phổ biến của thể thao khi những người hâm mộ thể thao theo dõi màn thể hiện của các vận động viên chuyên nghiệp - cả khi thưởng thức các cuộc thi đấu và khi tham gia vào các môn thể thao dưới hình thức nghiệp dư.</a:t>
            </a:r>
            <a:endParaRPr lang="en-US" sz="2800" b="0">
              <a:solidFill>
                <a:schemeClr val="bg1"/>
              </a:solidFill>
              <a:latin typeface="Times New Roman" panose="02020603050405020304" pitchFamily="18" charset="0"/>
            </a:endParaRPr>
          </a:p>
        </p:txBody>
      </p:sp>
      <p:sp>
        <p:nvSpPr>
          <p:cNvPr id="2" name="Text Box 1"/>
          <p:cNvSpPr txBox="1"/>
          <p:nvPr/>
        </p:nvSpPr>
        <p:spPr>
          <a:xfrm>
            <a:off x="228600" y="228600"/>
            <a:ext cx="8082280" cy="1076325"/>
          </a:xfrm>
          <a:prstGeom prst="rect">
            <a:avLst/>
          </a:prstGeom>
          <a:noFill/>
          <a:ln w="9525">
            <a:noFill/>
          </a:ln>
        </p:spPr>
        <p:txBody>
          <a:bodyPr wrap="square">
            <a:spAutoFit/>
          </a:bodyPr>
          <a:p>
            <a:pPr indent="0"/>
            <a:r>
              <a:rPr lang="en-US" sz="3200" b="0">
                <a:solidFill>
                  <a:srgbClr val="FFC000"/>
                </a:solidFill>
                <a:latin typeface="Times New Roman" panose="02020603050405020304" pitchFamily="18" charset="0"/>
                <a:ea typeface="SimSun" panose="02010600030101010101" pitchFamily="2" charset="-122"/>
                <a:cs typeface="Times New Roman" panose="02020603050405020304" pitchFamily="18" charset="0"/>
              </a:rPr>
              <a:t>3.1. Sự phát triển của thể thao và việc thành lập các tổ chức thể thao quốc tế</a:t>
            </a:r>
            <a:endParaRPr lang="en-US" sz="3200" b="0">
              <a:solidFill>
                <a:srgbClr val="FFC000"/>
              </a:solidFill>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4" name="Table 3"/>
          <p:cNvGraphicFramePr/>
          <p:nvPr/>
        </p:nvGraphicFramePr>
        <p:xfrm>
          <a:off x="6096000" y="2833052"/>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en-US" b="0"/>
                    </a:p>
                  </a:txBody>
                  <a:tcPr>
                    <a:lnL>
                      <a:noFill/>
                    </a:lnL>
                    <a:lnR>
                      <a:noFill/>
                    </a:lnR>
                    <a:lnT cap="flat">
                      <a:noFill/>
                    </a:lnT>
                    <a:lnB cap="flat">
                      <a:noFill/>
                    </a:lnB>
                    <a:lnTlToBr>
                      <a:noFill/>
                    </a:lnTlToBr>
                    <a:lnBlToTr>
                      <a:noFill/>
                    </a:lnBlToTr>
                    <a:noFill/>
                  </a:tcPr>
                </a:tc>
                <a:tc>
                  <a:txBody>
                    <a:bodyPr/>
                    <a:p>
                      <a:pPr>
                        <a:buNone/>
                      </a:pPr>
                      <a:endParaRPr 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en-US"/>
                    </a:p>
                  </a:txBody>
                  <a:tcPr>
                    <a:lnL>
                      <a:noFill/>
                    </a:lnL>
                    <a:lnR>
                      <a:noFill/>
                    </a:lnR>
                    <a:lnT cap="flat">
                      <a:noFill/>
                    </a:lnT>
                    <a:lnB cap="flat">
                      <a:noFill/>
                    </a:lnB>
                    <a:lnTlToBr>
                      <a:noFill/>
                    </a:lnTlToBr>
                    <a:lnBlToTr>
                      <a:noFill/>
                    </a:lnBlToTr>
                    <a:noFill/>
                  </a:tcPr>
                </a:tc>
                <a:tc>
                  <a:txBody>
                    <a:bodyPr/>
                    <a:p>
                      <a:pPr indent="0">
                        <a:buNone/>
                      </a:pPr>
                      <a:endParaRPr lang="en-US"/>
                    </a:p>
                  </a:txBody>
                  <a:tcPr>
                    <a:lnL>
                      <a:noFill/>
                    </a:lnL>
                    <a:lnR cap="flat">
                      <a:noFill/>
                    </a:lnR>
                    <a:lnT cap="flat">
                      <a:noFill/>
                    </a:lnT>
                    <a:lnB cap="flat">
                      <a:noFill/>
                    </a:lnB>
                    <a:lnTlToBr>
                      <a:noFill/>
                    </a:lnTlToBr>
                    <a:lnBlToTr>
                      <a:noFill/>
                    </a:lnBlToTr>
                    <a:noFill/>
                  </a:tcPr>
                </a:tc>
              </a:tr>
            </a:tbl>
          </a:graphicData>
        </a:graphic>
      </p:graphicFrame>
      <p:sp>
        <p:nvSpPr>
          <p:cNvPr id="3" name="Text Box 2"/>
          <p:cNvSpPr txBox="1"/>
          <p:nvPr/>
        </p:nvSpPr>
        <p:spPr>
          <a:xfrm>
            <a:off x="82550" y="228600"/>
            <a:ext cx="12026265" cy="6000750"/>
          </a:xfrm>
          <a:prstGeom prst="rect">
            <a:avLst/>
          </a:prstGeom>
          <a:noFill/>
          <a:ln w="9525">
            <a:noFill/>
          </a:ln>
        </p:spPr>
        <p:txBody>
          <a:bodyPr wrap="square">
            <a:spAutoFit/>
          </a:bodyPr>
          <a:p>
            <a:pPr indent="359410" algn="just"/>
            <a:r>
              <a:rPr lang="en-US" sz="2400" b="0">
                <a:solidFill>
                  <a:schemeClr val="bg1"/>
                </a:solidFill>
                <a:latin typeface="Times New Roman" panose="02020603050405020304" pitchFamily="18" charset="0"/>
              </a:rPr>
              <a:t>- Các UBOQG có quyền đại diện nước mình ở TVH và các cuộc thi đấu thể thao ở khu vực, châu lục hay thế giới do UBOQT bảo trợ.- Các UBOQG có quyền chỉ định các thành phố nộp đơn ứng cử xin được tổ chức TVH tại nước đó.	- Các UBOQG phải bảo toàn quyền tự chủ của mình và chống lại mọi áp lực, kể cả những mệnh lệnh chính trị, tôn giáo hoặc kinh tế có thể ngăn cản họ tuân theo Hiến chương Olympic.	- Các UBOQG có quyền:	+ Đề bạt những kiến nghị với UBOQT những vấn đề có liên quan đến Hiến chương Olympic và phong trào Olympic nói chung, kể cả việc tổ chức và tiến hành TVH.	+ Cho các ý kiến về những vấn đề xin ứng cử tổ chức TVH.	+ Công tác chuẩn bị các đại hội đại biểu Olympic.	- UBOQT hỗ trợ cho UBOQG hoàn thành nhiệm vụ bằng các công việc của mình và bằng Quỹ Đoàn kết Olympic.	- Để hoàn thành nhiệm vụ của mình, các UBOQG có thể hợp tác với các tổ chức chính phủ hoặc phi chính phủ. Tuy nhiên họ không bao giờ được liên kết với một hoạt động nào đó có thể mâu thuẫn với Hiến chương Olympic.</a:t>
            </a:r>
            <a:endParaRPr lang="en-US" sz="2400" b="0">
              <a:solidFill>
                <a:schemeClr val="bg1"/>
              </a:solidFill>
              <a:latin typeface="Times New Roman" panose="02020603050405020304"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4" name="Table 3"/>
          <p:cNvGraphicFramePr/>
          <p:nvPr/>
        </p:nvGraphicFramePr>
        <p:xfrm>
          <a:off x="6096000" y="2833052"/>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en-US" b="0"/>
                    </a:p>
                  </a:txBody>
                  <a:tcPr>
                    <a:lnL>
                      <a:noFill/>
                    </a:lnL>
                    <a:lnR>
                      <a:noFill/>
                    </a:lnR>
                    <a:lnT cap="flat">
                      <a:noFill/>
                    </a:lnT>
                    <a:lnB cap="flat">
                      <a:noFill/>
                    </a:lnB>
                    <a:lnTlToBr>
                      <a:noFill/>
                    </a:lnTlToBr>
                    <a:lnBlToTr>
                      <a:noFill/>
                    </a:lnBlToTr>
                    <a:noFill/>
                  </a:tcPr>
                </a:tc>
                <a:tc>
                  <a:txBody>
                    <a:bodyPr/>
                    <a:p>
                      <a:pPr>
                        <a:buNone/>
                      </a:pPr>
                      <a:endParaRPr 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en-US"/>
                    </a:p>
                  </a:txBody>
                  <a:tcPr>
                    <a:lnL>
                      <a:noFill/>
                    </a:lnL>
                    <a:lnR>
                      <a:noFill/>
                    </a:lnR>
                    <a:lnT cap="flat">
                      <a:noFill/>
                    </a:lnT>
                    <a:lnB cap="flat">
                      <a:noFill/>
                    </a:lnB>
                    <a:lnTlToBr>
                      <a:noFill/>
                    </a:lnTlToBr>
                    <a:lnBlToTr>
                      <a:noFill/>
                    </a:lnBlToTr>
                    <a:noFill/>
                  </a:tcPr>
                </a:tc>
                <a:tc>
                  <a:txBody>
                    <a:bodyPr/>
                    <a:p>
                      <a:pPr indent="0">
                        <a:buNone/>
                      </a:pPr>
                      <a:endParaRPr lang="en-US"/>
                    </a:p>
                  </a:txBody>
                  <a:tcPr>
                    <a:lnL>
                      <a:noFill/>
                    </a:lnL>
                    <a:lnR cap="flat">
                      <a:noFill/>
                    </a:lnR>
                    <a:lnT cap="flat">
                      <a:noFill/>
                    </a:lnT>
                    <a:lnB cap="flat">
                      <a:noFill/>
                    </a:lnB>
                    <a:lnTlToBr>
                      <a:noFill/>
                    </a:lnTlToBr>
                    <a:lnBlToTr>
                      <a:noFill/>
                    </a:lnBlToTr>
                    <a:noFill/>
                  </a:tcPr>
                </a:tc>
              </a:tr>
            </a:tbl>
          </a:graphicData>
        </a:graphic>
      </p:graphicFrame>
      <p:sp>
        <p:nvSpPr>
          <p:cNvPr id="100" name="Text Box 99"/>
          <p:cNvSpPr txBox="1"/>
          <p:nvPr/>
        </p:nvSpPr>
        <p:spPr>
          <a:xfrm>
            <a:off x="76200" y="152400"/>
            <a:ext cx="11989435" cy="4492625"/>
          </a:xfrm>
          <a:prstGeom prst="rect">
            <a:avLst/>
          </a:prstGeom>
          <a:noFill/>
          <a:ln w="9525">
            <a:noFill/>
          </a:ln>
        </p:spPr>
        <p:txBody>
          <a:bodyPr wrap="square">
            <a:spAutoFit/>
          </a:bodyPr>
          <a:p>
            <a:pPr marL="114935" indent="-114935"/>
            <a:r>
              <a:rPr lang="en-US" sz="2200" b="1">
                <a:solidFill>
                  <a:srgbClr val="FF0000"/>
                </a:solidFill>
                <a:latin typeface="Times New Roman" panose="02020603050405020304" pitchFamily="18" charset="0"/>
              </a:rPr>
              <a:t>* Hiệp hội các ủy ban Olympic quốc gia</a:t>
            </a:r>
            <a:endParaRPr lang="en-US" sz="2200" b="0">
              <a:latin typeface="Times New Roman" panose="02020603050405020304" pitchFamily="18" charset="0"/>
            </a:endParaRPr>
          </a:p>
          <a:p>
            <a:pPr marL="114935" indent="-114935"/>
            <a:r>
              <a:rPr lang="en-US" sz="2200" b="0">
                <a:solidFill>
                  <a:schemeClr val="bg1"/>
                </a:solidFill>
                <a:latin typeface="Times New Roman" panose="02020603050405020304" pitchFamily="18" charset="0"/>
              </a:rPr>
              <a:t>Hiệp hội các ủy ban Olympic quốc gia là một tổ chức bao gồm các ủy ban Olympic quốc gia được Ủy ban Olympic quốc tế công nhận</a:t>
            </a:r>
            <a:endParaRPr lang="en-US" sz="2200" b="0">
              <a:solidFill>
                <a:schemeClr val="bg1"/>
              </a:solidFill>
              <a:latin typeface="Times New Roman" panose="02020603050405020304" pitchFamily="18" charset="0"/>
            </a:endParaRPr>
          </a:p>
          <a:p>
            <a:pPr marL="114935" indent="-114935"/>
            <a:r>
              <a:rPr lang="en-US" sz="2200">
                <a:solidFill>
                  <a:schemeClr val="bg1"/>
                </a:solidFill>
                <a:latin typeface="Times New Roman" panose="02020603050405020304" pitchFamily="18" charset="0"/>
                <a:cs typeface="Times New Roman" panose="02020603050405020304" pitchFamily="18" charset="0"/>
              </a:rPr>
              <a:t>Hiệp hội các ủy ban Olympic quốc gia có 199 ủy ban Olympic quốc gia thành viên. Số thành viên này được tập hợp vào các hiệp hội ở từng châu lục như sau:</a:t>
            </a:r>
            <a:endParaRPr lang="en-US" sz="2200">
              <a:solidFill>
                <a:schemeClr val="bg1"/>
              </a:solidFill>
              <a:latin typeface="Times New Roman" panose="02020603050405020304" pitchFamily="18" charset="0"/>
              <a:cs typeface="Times New Roman" panose="02020603050405020304" pitchFamily="18" charset="0"/>
            </a:endParaRPr>
          </a:p>
          <a:p>
            <a:pPr marL="114935" indent="-114935"/>
            <a:r>
              <a:rPr lang="en-US" sz="2200">
                <a:solidFill>
                  <a:schemeClr val="bg1"/>
                </a:solidFill>
                <a:latin typeface="Times New Roman" panose="02020603050405020304" pitchFamily="18" charset="0"/>
                <a:cs typeface="Times New Roman" panose="02020603050405020304" pitchFamily="18" charset="0"/>
              </a:rPr>
              <a:t>+ Hiệp hội các Ủy ban Olympic quốc gia châu Phi (ANOCA)</a:t>
            </a:r>
            <a:endParaRPr lang="en-US" sz="2200">
              <a:solidFill>
                <a:schemeClr val="bg1"/>
              </a:solidFill>
              <a:latin typeface="Times New Roman" panose="02020603050405020304" pitchFamily="18" charset="0"/>
              <a:cs typeface="Times New Roman" panose="02020603050405020304" pitchFamily="18" charset="0"/>
            </a:endParaRPr>
          </a:p>
          <a:p>
            <a:pPr marL="114935" indent="-114935"/>
            <a:r>
              <a:rPr lang="en-US" sz="2200">
                <a:solidFill>
                  <a:schemeClr val="bg1"/>
                </a:solidFill>
                <a:latin typeface="Times New Roman" panose="02020603050405020304" pitchFamily="18" charset="0"/>
                <a:cs typeface="Times New Roman" panose="02020603050405020304" pitchFamily="18" charset="0"/>
              </a:rPr>
              <a:t>+ Hội đồng Olympic châu Á (OCA)</a:t>
            </a:r>
            <a:endParaRPr lang="en-US" sz="2200">
              <a:solidFill>
                <a:schemeClr val="bg1"/>
              </a:solidFill>
              <a:latin typeface="Times New Roman" panose="02020603050405020304" pitchFamily="18" charset="0"/>
              <a:cs typeface="Times New Roman" panose="02020603050405020304" pitchFamily="18" charset="0"/>
            </a:endParaRPr>
          </a:p>
          <a:p>
            <a:pPr marL="114935" indent="-114935"/>
            <a:r>
              <a:rPr lang="en-US" sz="2200">
                <a:solidFill>
                  <a:schemeClr val="bg1"/>
                </a:solidFill>
                <a:latin typeface="Times New Roman" panose="02020603050405020304" pitchFamily="18" charset="0"/>
                <a:cs typeface="Times New Roman" panose="02020603050405020304" pitchFamily="18" charset="0"/>
              </a:rPr>
              <a:t>+ Tổ chức thể thao toàn châu Mỹ (PASO)</a:t>
            </a:r>
            <a:endParaRPr lang="en-US" sz="2200">
              <a:solidFill>
                <a:schemeClr val="bg1"/>
              </a:solidFill>
              <a:latin typeface="Times New Roman" panose="02020603050405020304" pitchFamily="18" charset="0"/>
              <a:cs typeface="Times New Roman" panose="02020603050405020304" pitchFamily="18" charset="0"/>
            </a:endParaRPr>
          </a:p>
          <a:p>
            <a:pPr marL="114935" indent="-114935"/>
            <a:r>
              <a:rPr lang="en-US" sz="2200">
                <a:solidFill>
                  <a:schemeClr val="bg1"/>
                </a:solidFill>
                <a:latin typeface="Times New Roman" panose="02020603050405020304" pitchFamily="18" charset="0"/>
                <a:cs typeface="Times New Roman" panose="02020603050405020304" pitchFamily="18" charset="0"/>
              </a:rPr>
              <a:t>+ Ủy ban Olympic châu Âu (EOC)</a:t>
            </a:r>
            <a:endParaRPr lang="en-US" sz="2200">
              <a:solidFill>
                <a:schemeClr val="bg1"/>
              </a:solidFill>
              <a:latin typeface="Times New Roman" panose="02020603050405020304" pitchFamily="18" charset="0"/>
              <a:cs typeface="Times New Roman" panose="02020603050405020304" pitchFamily="18" charset="0"/>
            </a:endParaRPr>
          </a:p>
          <a:p>
            <a:pPr marL="114935" indent="-114935"/>
            <a:r>
              <a:rPr lang="en-US" sz="2200">
                <a:solidFill>
                  <a:schemeClr val="bg1"/>
                </a:solidFill>
                <a:latin typeface="Times New Roman" panose="02020603050405020304" pitchFamily="18" charset="0"/>
                <a:cs typeface="Times New Roman" panose="02020603050405020304" pitchFamily="18" charset="0"/>
              </a:rPr>
              <a:t>+ Các ủy ban Olympic quốc gia của châu Đại dương (ONOC)</a:t>
            </a:r>
            <a:endParaRPr lang="en-US" sz="2200">
              <a:solidFill>
                <a:schemeClr val="bg1"/>
              </a:solidFill>
              <a:latin typeface="Times New Roman" panose="02020603050405020304" pitchFamily="18" charset="0"/>
              <a:cs typeface="Times New Roman" panose="02020603050405020304" pitchFamily="18" charset="0"/>
            </a:endParaRPr>
          </a:p>
          <a:p>
            <a:pPr marL="114935" indent="-114935"/>
            <a:r>
              <a:rPr lang="en-US" sz="2200">
                <a:solidFill>
                  <a:schemeClr val="bg1"/>
                </a:solidFill>
                <a:latin typeface="Times New Roman" panose="02020603050405020304" pitchFamily="18" charset="0"/>
                <a:cs typeface="Times New Roman" panose="02020603050405020304" pitchFamily="18" charset="0"/>
              </a:rPr>
              <a:t>Hiệp hội các ủy ban Olympic quốc gia (ANOC) có trụ sở tạo Paris – thủ đô nước Pháp. Mọi UBOQG đều có quyền gia nhập hiệp hội.</a:t>
            </a:r>
            <a:endParaRPr lang="en-US" sz="2200">
              <a:solidFill>
                <a:schemeClr val="bg1"/>
              </a:solidFill>
              <a:latin typeface="Times New Roman" panose="02020603050405020304" pitchFamily="18" charset="0"/>
              <a:cs typeface="Times New Roman" panose="02020603050405020304" pitchFamily="18" charset="0"/>
            </a:endParaRPr>
          </a:p>
          <a:p>
            <a:pPr marL="114935" indent="-114935"/>
            <a:r>
              <a:rPr lang="en-US" sz="2200">
                <a:solidFill>
                  <a:schemeClr val="bg1"/>
                </a:solidFill>
                <a:latin typeface="Times New Roman" panose="02020603050405020304" pitchFamily="18" charset="0"/>
                <a:cs typeface="Times New Roman" panose="02020603050405020304" pitchFamily="18" charset="0"/>
              </a:rPr>
              <a:t>Hai năm một lần, ANOC tổ chức hội nghị toàn thể gọi là khóa họp của Đại hội đồng ANOC.</a:t>
            </a:r>
            <a:endParaRPr lang="en-US" sz="2200">
              <a:solidFill>
                <a:schemeClr val="bg1"/>
              </a:solidFill>
              <a:latin typeface="Times New Roman" panose="02020603050405020304" pitchFamily="18" charset="0"/>
              <a:cs typeface="Times New Roman" panose="02020603050405020304" pitchFamily="18" charset="0"/>
            </a:endParaRPr>
          </a:p>
        </p:txBody>
      </p:sp>
      <p:sp>
        <p:nvSpPr>
          <p:cNvPr id="2" name="Text Box 1"/>
          <p:cNvSpPr txBox="1"/>
          <p:nvPr/>
        </p:nvSpPr>
        <p:spPr>
          <a:xfrm>
            <a:off x="152400" y="4495800"/>
            <a:ext cx="11926570" cy="2122805"/>
          </a:xfrm>
          <a:prstGeom prst="rect">
            <a:avLst/>
          </a:prstGeom>
          <a:noFill/>
          <a:ln w="9525">
            <a:noFill/>
          </a:ln>
        </p:spPr>
        <p:txBody>
          <a:bodyPr wrap="square">
            <a:spAutoFit/>
          </a:bodyPr>
          <a:p>
            <a:pPr indent="0"/>
            <a:r>
              <a:rPr lang="en-US" sz="2400" b="1">
                <a:solidFill>
                  <a:srgbClr val="FF0000"/>
                </a:solidFill>
                <a:latin typeface="Times New Roman" panose="02020603050405020304" pitchFamily="18" charset="0"/>
              </a:rPr>
              <a:t>* Các ủy ban Olympic quốc gia 1998</a:t>
            </a:r>
            <a:endParaRPr lang="en-US" sz="2400" b="1">
              <a:solidFill>
                <a:srgbClr val="FF0000"/>
              </a:solidFill>
              <a:latin typeface="Times New Roman" panose="02020603050405020304" pitchFamily="18" charset="0"/>
            </a:endParaRPr>
          </a:p>
          <a:p>
            <a:pPr indent="0"/>
            <a:r>
              <a:rPr lang="en-US" sz="2400" b="0">
                <a:solidFill>
                  <a:schemeClr val="bg1"/>
                </a:solidFill>
                <a:latin typeface="Times New Roman" panose="02020603050405020304" pitchFamily="18" charset="0"/>
              </a:rPr>
              <a:t>Tính đến hết năm 1998 ( số lượng các Ủy ban Olympic quốc gia được công nhận trên thế giới là </a:t>
            </a:r>
            <a:r>
              <a:rPr lang="en-US" sz="2400" b="0">
                <a:solidFill>
                  <a:schemeClr val="bg1"/>
                </a:solidFill>
                <a:highlight>
                  <a:srgbClr val="FF0000"/>
                </a:highlight>
                <a:latin typeface="Times New Roman" panose="02020603050405020304" pitchFamily="18" charset="0"/>
              </a:rPr>
              <a:t>199</a:t>
            </a:r>
            <a:r>
              <a:rPr lang="en-US" sz="2400" b="0">
                <a:solidFill>
                  <a:schemeClr val="bg1"/>
                </a:solidFill>
                <a:latin typeface="Times New Roman" panose="02020603050405020304" pitchFamily="18" charset="0"/>
              </a:rPr>
              <a:t> bao gồm các quốc gia và lãnh thổ sau:</a:t>
            </a:r>
            <a:endParaRPr lang="en-US" sz="2400" b="0">
              <a:solidFill>
                <a:schemeClr val="bg1"/>
              </a:solidFill>
              <a:latin typeface="Times New Roman" panose="02020603050405020304" pitchFamily="18" charset="0"/>
            </a:endParaRPr>
          </a:p>
          <a:p>
            <a:pPr indent="0"/>
            <a:r>
              <a:rPr lang="en-US" sz="2000" b="0">
                <a:solidFill>
                  <a:srgbClr val="FFFF00"/>
                </a:solidFill>
                <a:latin typeface="Times New Roman" panose="02020603050405020304" pitchFamily="18" charset="0"/>
              </a:rPr>
              <a:t>Hội đồng Olympic châu Á (OCA) 44 QG           Hiệp hội các Ủy ban Olympic quốc gia châu Phi (ANOCA) 52 QG     </a:t>
            </a:r>
            <a:endParaRPr lang="en-US" sz="2000" b="0">
              <a:solidFill>
                <a:srgbClr val="FFFF00"/>
              </a:solidFill>
              <a:latin typeface="Times New Roman" panose="02020603050405020304" pitchFamily="18" charset="0"/>
            </a:endParaRPr>
          </a:p>
          <a:p>
            <a:pPr indent="0"/>
            <a:r>
              <a:rPr lang="en-US" sz="2000" b="0">
                <a:solidFill>
                  <a:srgbClr val="FFFF00"/>
                </a:solidFill>
                <a:latin typeface="Times New Roman" panose="02020603050405020304" pitchFamily="18" charset="0"/>
              </a:rPr>
              <a:t>Ủy ban Olympic châu Âu (EOC) 48 QG             Ủy ban Olympic quốc gia châu Đại Dương (ONOC) 13 QG</a:t>
            </a:r>
            <a:endParaRPr lang="en-US" sz="2000" b="0">
              <a:solidFill>
                <a:srgbClr val="FFFF00"/>
              </a:solidFill>
              <a:latin typeface="Times New Roman" panose="02020603050405020304" pitchFamily="18" charset="0"/>
            </a:endParaRPr>
          </a:p>
          <a:p>
            <a:pPr indent="0"/>
            <a:r>
              <a:rPr lang="en-US" sz="2000" b="0">
                <a:solidFill>
                  <a:srgbClr val="FFFF00"/>
                </a:solidFill>
                <a:latin typeface="Times New Roman" panose="02020603050405020304" pitchFamily="18" charset="0"/>
              </a:rPr>
              <a:t>Tổ chức thể thao toàn châu Mỹ (PASSO) 42 QG</a:t>
            </a:r>
            <a:endParaRPr lang="en-US" sz="2000" b="0">
              <a:solidFill>
                <a:srgbClr val="FFFF00"/>
              </a:solidFill>
              <a:latin typeface="Times New Roman" panose="02020603050405020304" pitchFamily="18"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4" name="Table 3"/>
          <p:cNvGraphicFramePr/>
          <p:nvPr/>
        </p:nvGraphicFramePr>
        <p:xfrm>
          <a:off x="6096000" y="2833052"/>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en-US" b="0"/>
                    </a:p>
                  </a:txBody>
                  <a:tcPr>
                    <a:lnL>
                      <a:noFill/>
                    </a:lnL>
                    <a:lnR>
                      <a:noFill/>
                    </a:lnR>
                    <a:lnT cap="flat">
                      <a:noFill/>
                    </a:lnT>
                    <a:lnB cap="flat">
                      <a:noFill/>
                    </a:lnB>
                    <a:lnTlToBr>
                      <a:noFill/>
                    </a:lnTlToBr>
                    <a:lnBlToTr>
                      <a:noFill/>
                    </a:lnBlToTr>
                    <a:noFill/>
                  </a:tcPr>
                </a:tc>
                <a:tc>
                  <a:txBody>
                    <a:bodyPr/>
                    <a:p>
                      <a:pPr>
                        <a:buNone/>
                      </a:pPr>
                      <a:endParaRPr 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en-US"/>
                    </a:p>
                  </a:txBody>
                  <a:tcPr>
                    <a:lnL>
                      <a:noFill/>
                    </a:lnL>
                    <a:lnR>
                      <a:noFill/>
                    </a:lnR>
                    <a:lnT cap="flat">
                      <a:noFill/>
                    </a:lnT>
                    <a:lnB cap="flat">
                      <a:noFill/>
                    </a:lnB>
                    <a:lnTlToBr>
                      <a:noFill/>
                    </a:lnTlToBr>
                    <a:lnBlToTr>
                      <a:noFill/>
                    </a:lnBlToTr>
                    <a:noFill/>
                  </a:tcPr>
                </a:tc>
                <a:tc>
                  <a:txBody>
                    <a:bodyPr/>
                    <a:p>
                      <a:pPr indent="0">
                        <a:buNone/>
                      </a:pPr>
                      <a:endParaRPr lang="en-US"/>
                    </a:p>
                  </a:txBody>
                  <a:tcPr>
                    <a:lnL>
                      <a:noFill/>
                    </a:lnL>
                    <a:lnR cap="flat">
                      <a:noFill/>
                    </a:lnR>
                    <a:lnT cap="flat">
                      <a:noFill/>
                    </a:lnT>
                    <a:lnB cap="flat">
                      <a:noFill/>
                    </a:lnB>
                    <a:lnTlToBr>
                      <a:noFill/>
                    </a:lnTlToBr>
                    <a:lnBlToTr>
                      <a:noFill/>
                    </a:lnBlToTr>
                    <a:noFill/>
                  </a:tcPr>
                </a:tc>
              </a:tr>
            </a:tbl>
          </a:graphicData>
        </a:graphic>
      </p:graphicFrame>
      <p:pic>
        <p:nvPicPr>
          <p:cNvPr id="10" name="Picture 9"/>
          <p:cNvPicPr>
            <a:picLocks noChangeAspect="1"/>
          </p:cNvPicPr>
          <p:nvPr/>
        </p:nvPicPr>
        <p:blipFill>
          <a:blip r:embed="rId1"/>
          <a:srcRect r="15583" b="26242"/>
          <a:stretch>
            <a:fillRect/>
          </a:stretch>
        </p:blipFill>
        <p:spPr>
          <a:xfrm>
            <a:off x="304800" y="838200"/>
            <a:ext cx="11595735" cy="5681980"/>
          </a:xfrm>
          <a:prstGeom prst="rect">
            <a:avLst/>
          </a:prstGeom>
        </p:spPr>
      </p:pic>
      <p:sp>
        <p:nvSpPr>
          <p:cNvPr id="12" name="Text Box 11"/>
          <p:cNvSpPr txBox="1"/>
          <p:nvPr/>
        </p:nvSpPr>
        <p:spPr>
          <a:xfrm>
            <a:off x="838200" y="304800"/>
            <a:ext cx="7815580" cy="583565"/>
          </a:xfrm>
          <a:prstGeom prst="rect">
            <a:avLst/>
          </a:prstGeom>
          <a:noFill/>
        </p:spPr>
        <p:txBody>
          <a:bodyPr wrap="none" rtlCol="0" anchor="t">
            <a:spAutoFit/>
          </a:bodyPr>
          <a:p>
            <a:pPr indent="0"/>
            <a:r>
              <a:rPr lang="en-US" sz="3200" b="1">
                <a:solidFill>
                  <a:srgbClr val="FF0000"/>
                </a:solidFill>
                <a:latin typeface="Times New Roman" panose="02020603050405020304" pitchFamily="18" charset="0"/>
                <a:sym typeface="+mn-ea"/>
              </a:rPr>
              <a:t>Các ủy ban Olympic quốc gia đén năm 2020</a:t>
            </a:r>
            <a:endParaRPr lang="en-US" sz="320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4" name="Table 3"/>
          <p:cNvGraphicFramePr/>
          <p:nvPr/>
        </p:nvGraphicFramePr>
        <p:xfrm>
          <a:off x="6096000" y="2833052"/>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en-US" b="0"/>
                    </a:p>
                  </a:txBody>
                  <a:tcPr>
                    <a:lnL>
                      <a:noFill/>
                    </a:lnL>
                    <a:lnR>
                      <a:noFill/>
                    </a:lnR>
                    <a:lnT cap="flat">
                      <a:noFill/>
                    </a:lnT>
                    <a:lnB cap="flat">
                      <a:noFill/>
                    </a:lnB>
                    <a:lnTlToBr>
                      <a:noFill/>
                    </a:lnTlToBr>
                    <a:lnBlToTr>
                      <a:noFill/>
                    </a:lnBlToTr>
                    <a:noFill/>
                  </a:tcPr>
                </a:tc>
                <a:tc>
                  <a:txBody>
                    <a:bodyPr/>
                    <a:p>
                      <a:pPr>
                        <a:buNone/>
                      </a:pPr>
                      <a:endParaRPr 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en-US"/>
                    </a:p>
                  </a:txBody>
                  <a:tcPr>
                    <a:lnL>
                      <a:noFill/>
                    </a:lnL>
                    <a:lnR>
                      <a:noFill/>
                    </a:lnR>
                    <a:lnT cap="flat">
                      <a:noFill/>
                    </a:lnT>
                    <a:lnB cap="flat">
                      <a:noFill/>
                    </a:lnB>
                    <a:lnTlToBr>
                      <a:noFill/>
                    </a:lnTlToBr>
                    <a:lnBlToTr>
                      <a:noFill/>
                    </a:lnBlToTr>
                    <a:noFill/>
                  </a:tcPr>
                </a:tc>
                <a:tc>
                  <a:txBody>
                    <a:bodyPr/>
                    <a:p>
                      <a:pPr indent="0">
                        <a:buNone/>
                      </a:pPr>
                      <a:endParaRPr lang="en-US"/>
                    </a:p>
                  </a:txBody>
                  <a:tcPr>
                    <a:lnL>
                      <a:noFill/>
                    </a:lnL>
                    <a:lnR cap="flat">
                      <a:noFill/>
                    </a:lnR>
                    <a:lnT cap="flat">
                      <a:noFill/>
                    </a:lnT>
                    <a:lnB cap="flat">
                      <a:noFill/>
                    </a:lnB>
                    <a:lnTlToBr>
                      <a:noFill/>
                    </a:lnTlToBr>
                    <a:lnBlToTr>
                      <a:noFill/>
                    </a:lnBlToTr>
                    <a:noFill/>
                  </a:tcPr>
                </a:tc>
              </a:tr>
            </a:tbl>
          </a:graphicData>
        </a:graphic>
      </p:graphicFrame>
      <p:sp>
        <p:nvSpPr>
          <p:cNvPr id="3" name="Text Box 2"/>
          <p:cNvSpPr txBox="1"/>
          <p:nvPr/>
        </p:nvSpPr>
        <p:spPr>
          <a:xfrm>
            <a:off x="116840" y="533400"/>
            <a:ext cx="11957685" cy="3969385"/>
          </a:xfrm>
          <a:prstGeom prst="rect">
            <a:avLst/>
          </a:prstGeom>
          <a:noFill/>
          <a:ln w="9525">
            <a:noFill/>
          </a:ln>
        </p:spPr>
        <p:txBody>
          <a:bodyPr wrap="square">
            <a:spAutoFit/>
          </a:bodyPr>
          <a:p>
            <a:pPr indent="359410"/>
            <a:r>
              <a:rPr lang="en-US" sz="2800" b="1">
                <a:solidFill>
                  <a:srgbClr val="FF0000"/>
                </a:solidFill>
                <a:latin typeface="Times New Roman" panose="02020603050405020304" pitchFamily="18" charset="0"/>
              </a:rPr>
              <a:t>2.4.2. </a:t>
            </a:r>
            <a:r>
              <a:rPr lang="en-US" sz="2800" b="1" i="1">
                <a:solidFill>
                  <a:srgbClr val="FF0000"/>
                </a:solidFill>
                <a:latin typeface="Times New Roman" panose="02020603050405020304" pitchFamily="18" charset="0"/>
              </a:rPr>
              <a:t>Các liên đoàn thể thao quốc tế, các tổ chức TDTT châu lục, khu vực</a:t>
            </a:r>
            <a:endParaRPr lang="en-US" sz="2800" b="0">
              <a:solidFill>
                <a:srgbClr val="FF0000"/>
              </a:solidFill>
              <a:latin typeface="Times New Roman" panose="02020603050405020304" pitchFamily="18" charset="0"/>
            </a:endParaRPr>
          </a:p>
          <a:p>
            <a:pPr indent="359410" algn="just"/>
            <a:r>
              <a:rPr lang="en-US" sz="2800" b="0">
                <a:solidFill>
                  <a:schemeClr val="bg1"/>
                </a:solidFill>
                <a:latin typeface="Times New Roman" panose="02020603050405020304" pitchFamily="18" charset="0"/>
              </a:rPr>
              <a:t>Liên đoàn thể thao quốc tế là những tổ chức quốc tế phi chính phủ phụ trách điều hành một hoặc nhiều môn thể thao ở quy mô toàn thế giới.Các liên đoàn thể thao quốc gia điều hành các môn thể thao đều là hội viên của các tổ chức này.Trong khi luôn giữ độc lập và tự chủ trong điều hành môn thể thao của mình, các liên đoàn thể thao quốc tế vẫn tìm kiếm sự công nhận của IOC nhằm đảm bảo rằng các điều luật, sự tập luyện và các hoạt động của họ đều tuân thủ Hiến chương Olympic</a:t>
            </a:r>
            <a:endParaRPr lang="en-US" sz="2800" b="0">
              <a:solidFill>
                <a:schemeClr val="bg1"/>
              </a:solidFill>
              <a:latin typeface="Times New Roman" panose="02020603050405020304" pitchFamily="18"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4" name="Table 3"/>
          <p:cNvGraphicFramePr/>
          <p:nvPr/>
        </p:nvGraphicFramePr>
        <p:xfrm>
          <a:off x="6096000" y="2833052"/>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en-US" b="0"/>
                    </a:p>
                  </a:txBody>
                  <a:tcPr>
                    <a:lnL>
                      <a:noFill/>
                    </a:lnL>
                    <a:lnR>
                      <a:noFill/>
                    </a:lnR>
                    <a:lnT cap="flat">
                      <a:noFill/>
                    </a:lnT>
                    <a:lnB cap="flat">
                      <a:noFill/>
                    </a:lnB>
                    <a:lnTlToBr>
                      <a:noFill/>
                    </a:lnTlToBr>
                    <a:lnBlToTr>
                      <a:noFill/>
                    </a:lnBlToTr>
                    <a:noFill/>
                  </a:tcPr>
                </a:tc>
                <a:tc>
                  <a:txBody>
                    <a:bodyPr/>
                    <a:p>
                      <a:pPr>
                        <a:buNone/>
                      </a:pPr>
                      <a:endParaRPr 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en-US"/>
                    </a:p>
                  </a:txBody>
                  <a:tcPr>
                    <a:lnL>
                      <a:noFill/>
                    </a:lnL>
                    <a:lnR>
                      <a:noFill/>
                    </a:lnR>
                    <a:lnT cap="flat">
                      <a:noFill/>
                    </a:lnT>
                    <a:lnB cap="flat">
                      <a:noFill/>
                    </a:lnB>
                    <a:lnTlToBr>
                      <a:noFill/>
                    </a:lnTlToBr>
                    <a:lnBlToTr>
                      <a:noFill/>
                    </a:lnBlToTr>
                    <a:noFill/>
                  </a:tcPr>
                </a:tc>
                <a:tc>
                  <a:txBody>
                    <a:bodyPr/>
                    <a:p>
                      <a:pPr indent="0">
                        <a:buNone/>
                      </a:pPr>
                      <a:endParaRPr lang="en-US"/>
                    </a:p>
                  </a:txBody>
                  <a:tcPr>
                    <a:lnL>
                      <a:noFill/>
                    </a:lnL>
                    <a:lnR cap="flat">
                      <a:noFill/>
                    </a:lnR>
                    <a:lnT cap="flat">
                      <a:noFill/>
                    </a:lnT>
                    <a:lnB cap="flat">
                      <a:noFill/>
                    </a:lnB>
                    <a:lnTlToBr>
                      <a:noFill/>
                    </a:lnTlToBr>
                    <a:lnBlToTr>
                      <a:noFill/>
                    </a:lnBlToTr>
                    <a:noFill/>
                  </a:tcPr>
                </a:tc>
              </a:tr>
            </a:tbl>
          </a:graphicData>
        </a:graphic>
      </p:graphicFrame>
      <p:sp>
        <p:nvSpPr>
          <p:cNvPr id="3" name="Text Box 2"/>
          <p:cNvSpPr txBox="1"/>
          <p:nvPr/>
        </p:nvSpPr>
        <p:spPr>
          <a:xfrm>
            <a:off x="76200" y="76200"/>
            <a:ext cx="11957685" cy="521970"/>
          </a:xfrm>
          <a:prstGeom prst="rect">
            <a:avLst/>
          </a:prstGeom>
          <a:noFill/>
          <a:ln w="9525">
            <a:noFill/>
          </a:ln>
        </p:spPr>
        <p:txBody>
          <a:bodyPr wrap="square">
            <a:spAutoFit/>
          </a:bodyPr>
          <a:p>
            <a:pPr indent="359410"/>
            <a:r>
              <a:rPr lang="en-US" sz="2800" b="1">
                <a:solidFill>
                  <a:srgbClr val="FF0000"/>
                </a:solidFill>
                <a:latin typeface="Times New Roman" panose="02020603050405020304" pitchFamily="18" charset="0"/>
              </a:rPr>
              <a:t>2.4.2. </a:t>
            </a:r>
            <a:r>
              <a:rPr lang="en-US" sz="2800" b="1" i="1">
                <a:solidFill>
                  <a:srgbClr val="FF0000"/>
                </a:solidFill>
                <a:latin typeface="Times New Roman" panose="02020603050405020304" pitchFamily="18" charset="0"/>
              </a:rPr>
              <a:t>Các liên đoàn thể thao quốc tế, các tổ chức TDTT châu lục, khu vực</a:t>
            </a:r>
            <a:endParaRPr lang="en-US" sz="2800" b="0">
              <a:solidFill>
                <a:schemeClr val="bg1"/>
              </a:solidFill>
              <a:latin typeface="Times New Roman" panose="02020603050405020304" pitchFamily="18" charset="0"/>
            </a:endParaRPr>
          </a:p>
        </p:txBody>
      </p:sp>
      <p:sp>
        <p:nvSpPr>
          <p:cNvPr id="5" name="Text Box 4"/>
          <p:cNvSpPr txBox="1"/>
          <p:nvPr/>
        </p:nvSpPr>
        <p:spPr>
          <a:xfrm>
            <a:off x="246380" y="838200"/>
            <a:ext cx="11787505" cy="4523105"/>
          </a:xfrm>
          <a:prstGeom prst="rect">
            <a:avLst/>
          </a:prstGeom>
          <a:noFill/>
          <a:ln w="9525">
            <a:noFill/>
          </a:ln>
        </p:spPr>
        <p:txBody>
          <a:bodyPr wrap="square">
            <a:spAutoFit/>
          </a:bodyPr>
          <a:p>
            <a:pPr indent="0"/>
            <a:r>
              <a:rPr lang="en-US" sz="3200" b="1">
                <a:solidFill>
                  <a:srgbClr val="FF0000"/>
                </a:solidFill>
                <a:latin typeface="Times New Roman" panose="02020603050405020304" pitchFamily="18" charset="0"/>
              </a:rPr>
              <a:t>* Tổ chức của các liên đoàn thể thao quốc tế</a:t>
            </a:r>
            <a:endParaRPr lang="en-US" sz="3200" b="0">
              <a:solidFill>
                <a:srgbClr val="FF0000"/>
              </a:solidFill>
              <a:latin typeface="Times New Roman" panose="02020603050405020304" pitchFamily="18" charset="0"/>
            </a:endParaRPr>
          </a:p>
          <a:p>
            <a:pPr indent="0"/>
            <a:r>
              <a:rPr lang="en-US" sz="3200" b="0">
                <a:solidFill>
                  <a:schemeClr val="bg1"/>
                </a:solidFill>
                <a:latin typeface="Times New Roman" panose="02020603050405020304" pitchFamily="18" charset="0"/>
              </a:rPr>
              <a:t>Tổ chức của các liên đoàn thể thao quốc tế hiện nay bao gồm:- Tổng hiệp hội các liên đoàn Thể thao quốc tế (GAISF).- Hiệp hội các liên đoàn Olympic quốc tế mùa hè (ASOIF) gồm 28 liên đoàn.- Hiệp hội quốc tế các liên đoàn thể thao mùa đông (AWOIF), gồm 7 liên đoàn. Ngoài ra, còn có các liên đoàn thể thao quốc tế được IOC công nhận nhưng chưa nằm trong chương trình Olympic (gồm 28 liên đoàn)</a:t>
            </a:r>
            <a:endParaRPr lang="en-US" sz="3200" b="0">
              <a:solidFill>
                <a:schemeClr val="bg1"/>
              </a:solidFill>
              <a:latin typeface="Times New Roman" panose="02020603050405020304"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4" name="Table 3"/>
          <p:cNvGraphicFramePr/>
          <p:nvPr/>
        </p:nvGraphicFramePr>
        <p:xfrm>
          <a:off x="6096000" y="2833052"/>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en-US" b="0"/>
                    </a:p>
                  </a:txBody>
                  <a:tcPr>
                    <a:lnL>
                      <a:noFill/>
                    </a:lnL>
                    <a:lnR>
                      <a:noFill/>
                    </a:lnR>
                    <a:lnT cap="flat">
                      <a:noFill/>
                    </a:lnT>
                    <a:lnB cap="flat">
                      <a:noFill/>
                    </a:lnB>
                    <a:lnTlToBr>
                      <a:noFill/>
                    </a:lnTlToBr>
                    <a:lnBlToTr>
                      <a:noFill/>
                    </a:lnBlToTr>
                    <a:noFill/>
                  </a:tcPr>
                </a:tc>
                <a:tc>
                  <a:txBody>
                    <a:bodyPr/>
                    <a:p>
                      <a:pPr>
                        <a:buNone/>
                      </a:pPr>
                      <a:endParaRPr 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en-US"/>
                    </a:p>
                  </a:txBody>
                  <a:tcPr>
                    <a:lnL>
                      <a:noFill/>
                    </a:lnL>
                    <a:lnR>
                      <a:noFill/>
                    </a:lnR>
                    <a:lnT cap="flat">
                      <a:noFill/>
                    </a:lnT>
                    <a:lnB cap="flat">
                      <a:noFill/>
                    </a:lnB>
                    <a:lnTlToBr>
                      <a:noFill/>
                    </a:lnTlToBr>
                    <a:lnBlToTr>
                      <a:noFill/>
                    </a:lnBlToTr>
                    <a:noFill/>
                  </a:tcPr>
                </a:tc>
                <a:tc>
                  <a:txBody>
                    <a:bodyPr/>
                    <a:p>
                      <a:pPr indent="0">
                        <a:buNone/>
                      </a:pPr>
                      <a:endParaRPr lang="en-US"/>
                    </a:p>
                  </a:txBody>
                  <a:tcPr>
                    <a:lnL>
                      <a:noFill/>
                    </a:lnL>
                    <a:lnR cap="flat">
                      <a:noFill/>
                    </a:lnR>
                    <a:lnT cap="flat">
                      <a:noFill/>
                    </a:lnT>
                    <a:lnB cap="flat">
                      <a:noFill/>
                    </a:lnB>
                    <a:lnTlToBr>
                      <a:noFill/>
                    </a:lnTlToBr>
                    <a:lnBlToTr>
                      <a:noFill/>
                    </a:lnBlToTr>
                    <a:noFill/>
                  </a:tcPr>
                </a:tc>
              </a:tr>
            </a:tbl>
          </a:graphicData>
        </a:graphic>
      </p:graphicFrame>
      <p:sp>
        <p:nvSpPr>
          <p:cNvPr id="100" name="Text Box 99"/>
          <p:cNvSpPr txBox="1"/>
          <p:nvPr/>
        </p:nvSpPr>
        <p:spPr>
          <a:xfrm>
            <a:off x="228600" y="1143000"/>
            <a:ext cx="6001385" cy="4831080"/>
          </a:xfrm>
          <a:prstGeom prst="rect">
            <a:avLst/>
          </a:prstGeom>
          <a:noFill/>
          <a:ln w="9525">
            <a:noFill/>
          </a:ln>
        </p:spPr>
        <p:txBody>
          <a:bodyPr wrap="square">
            <a:spAutoFit/>
          </a:bodyPr>
          <a:p>
            <a:pPr marL="154305" indent="-154305"/>
            <a:r>
              <a:rPr lang="en-US" sz="2200" b="0">
                <a:solidFill>
                  <a:schemeClr val="bg1"/>
                </a:solidFill>
                <a:latin typeface="Times New Roman" panose="02020603050405020304" pitchFamily="18" charset="0"/>
              </a:rPr>
              <a:t>1. IAAF: Liên đoàn Điền kinh nghiệp dư quốc tế2. FISA: Liên đoàn các hội Bơi thuyền quốc tế3. IBA: Hiệp hội Bóng chày quốc tế4. IBF: Liên đoàn Cầu lông quốc tế5. FIBA: Liên đoàn Bóng rổ quốc tế6. AIBA: Hiệp hội Quyền Anh nghiệp dư quốc tế7. FIC: Liên đoàn Canô quốc tế8. UCI: Liên hiệp Xe đạp quốc tế9. FEI: Liên đoàn Đua ngựa quốc tế10. FIE: Liên đoàn Đấu kiếm quốc tế11. FIFA: Liên đoàn quốc tế các hiệp hội Bóng đá12. FIG: Liên đoàn Thể dục quốc tế13. FIH: Liên đoàn Khúc côn cầu trên cỏ quốc tế14. IWF: Liên đoàn Cử tạ quốc tế</a:t>
            </a:r>
            <a:endParaRPr lang="en-US" sz="2200" b="0">
              <a:solidFill>
                <a:schemeClr val="bg1"/>
              </a:solidFill>
              <a:latin typeface="Times New Roman" panose="02020603050405020304" pitchFamily="18" charset="0"/>
            </a:endParaRPr>
          </a:p>
        </p:txBody>
      </p:sp>
      <p:sp>
        <p:nvSpPr>
          <p:cNvPr id="2" name="Text Box 1"/>
          <p:cNvSpPr txBox="1"/>
          <p:nvPr/>
        </p:nvSpPr>
        <p:spPr>
          <a:xfrm>
            <a:off x="6096000" y="1143000"/>
            <a:ext cx="5856605" cy="5169535"/>
          </a:xfrm>
          <a:prstGeom prst="rect">
            <a:avLst/>
          </a:prstGeom>
          <a:noFill/>
          <a:ln w="9525">
            <a:noFill/>
          </a:ln>
        </p:spPr>
        <p:txBody>
          <a:bodyPr wrap="square">
            <a:spAutoFit/>
          </a:bodyPr>
          <a:p>
            <a:pPr marL="230505" indent="-230505"/>
            <a:r>
              <a:rPr lang="en-US" sz="2200" b="0">
                <a:latin typeface="Times New Roman" panose="02020603050405020304" pitchFamily="18" charset="0"/>
              </a:rPr>
              <a:t>	</a:t>
            </a:r>
            <a:r>
              <a:rPr lang="en-US" sz="2200" b="0">
                <a:solidFill>
                  <a:schemeClr val="bg1"/>
                </a:solidFill>
                <a:latin typeface="Times New Roman" panose="02020603050405020304" pitchFamily="18" charset="0"/>
              </a:rPr>
              <a:t>15. IHF: Liên đoàn Bóng ném quốc tế16. IJF: Liên đoàn Judo quốc tế17. FILA: Liên đoàn Vật nghiệp dư quốc tế18. FINA: Liên đoàn Bơi lội nghiệp dư quốc tế19. UIPMB: Liên hiệp quốc tế 5 môn phối hợp hiện đại và 2 môn phối hợp20. ITF: Liên đoàn Quần vợt quốc tế21. ITTF: Liên đoàn Bóng bàn quốc tế22. UIT: Liên hiệp Bắn súng quốc tế23. FITA: Liên đoàn Bắn cung quốc tế24. FIVB: Liên đoàn Bóng chuyền quốc tế25. ISAF: Liên đoàn Thuyền buồm quốc tế26. WTF: Liên đoàn Taekwondo thế giới27. ITU: Liên hiệp Triathlon quốc tế28. ISF: Liên đoàn Bóng mềm quốc tế</a:t>
            </a:r>
            <a:endParaRPr lang="en-US" sz="2200" b="0">
              <a:solidFill>
                <a:schemeClr val="bg1"/>
              </a:solidFill>
              <a:latin typeface="Times New Roman" panose="02020603050405020304" pitchFamily="18" charset="0"/>
            </a:endParaRPr>
          </a:p>
        </p:txBody>
      </p:sp>
      <p:sp>
        <p:nvSpPr>
          <p:cNvPr id="6" name="Text Box 5"/>
          <p:cNvSpPr txBox="1"/>
          <p:nvPr/>
        </p:nvSpPr>
        <p:spPr>
          <a:xfrm>
            <a:off x="228600" y="682625"/>
            <a:ext cx="7414895" cy="460375"/>
          </a:xfrm>
          <a:prstGeom prst="rect">
            <a:avLst/>
          </a:prstGeom>
          <a:noFill/>
          <a:ln w="9525">
            <a:noFill/>
          </a:ln>
        </p:spPr>
        <p:txBody>
          <a:bodyPr wrap="square">
            <a:spAutoFit/>
          </a:bodyPr>
          <a:p>
            <a:pPr indent="0"/>
            <a:r>
              <a:rPr lang="en-US" sz="2400" b="0">
                <a:solidFill>
                  <a:srgbClr val="FFFF00"/>
                </a:solidFill>
                <a:latin typeface="Times New Roman" panose="02020603050405020304" pitchFamily="18" charset="0"/>
              </a:rPr>
              <a:t>Danh sách các liên đoàn thể thao quốc tế cụ thể như sau</a:t>
            </a:r>
            <a:r>
              <a:rPr lang="en-US" sz="1200" b="0">
                <a:latin typeface="Times New Roman" panose="02020603050405020304" pitchFamily="18" charset="0"/>
              </a:rPr>
              <a:t>:</a:t>
            </a:r>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4" name="Table 3"/>
          <p:cNvGraphicFramePr/>
          <p:nvPr/>
        </p:nvGraphicFramePr>
        <p:xfrm>
          <a:off x="6096000" y="2833052"/>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en-US" b="0"/>
                    </a:p>
                  </a:txBody>
                  <a:tcPr>
                    <a:lnL>
                      <a:noFill/>
                    </a:lnL>
                    <a:lnR>
                      <a:noFill/>
                    </a:lnR>
                    <a:lnT cap="flat">
                      <a:noFill/>
                    </a:lnT>
                    <a:lnB cap="flat">
                      <a:noFill/>
                    </a:lnB>
                    <a:lnTlToBr>
                      <a:noFill/>
                    </a:lnTlToBr>
                    <a:lnBlToTr>
                      <a:noFill/>
                    </a:lnBlToTr>
                    <a:noFill/>
                  </a:tcPr>
                </a:tc>
                <a:tc>
                  <a:txBody>
                    <a:bodyPr/>
                    <a:p>
                      <a:pPr>
                        <a:buNone/>
                      </a:pPr>
                      <a:endParaRPr 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en-US"/>
                    </a:p>
                  </a:txBody>
                  <a:tcPr>
                    <a:lnL>
                      <a:noFill/>
                    </a:lnL>
                    <a:lnR>
                      <a:noFill/>
                    </a:lnR>
                    <a:lnT cap="flat">
                      <a:noFill/>
                    </a:lnT>
                    <a:lnB cap="flat">
                      <a:noFill/>
                    </a:lnB>
                    <a:lnTlToBr>
                      <a:noFill/>
                    </a:lnTlToBr>
                    <a:lnBlToTr>
                      <a:noFill/>
                    </a:lnBlToTr>
                    <a:noFill/>
                  </a:tcPr>
                </a:tc>
                <a:tc>
                  <a:txBody>
                    <a:bodyPr/>
                    <a:p>
                      <a:pPr indent="0">
                        <a:buNone/>
                      </a:pPr>
                      <a:endParaRPr lang="en-US"/>
                    </a:p>
                  </a:txBody>
                  <a:tcPr>
                    <a:lnL>
                      <a:noFill/>
                    </a:lnL>
                    <a:lnR cap="flat">
                      <a:noFill/>
                    </a:lnR>
                    <a:lnT cap="flat">
                      <a:noFill/>
                    </a:lnT>
                    <a:lnB cap="flat">
                      <a:noFill/>
                    </a:lnB>
                    <a:lnTlToBr>
                      <a:noFill/>
                    </a:lnTlToBr>
                    <a:lnBlToTr>
                      <a:noFill/>
                    </a:lnBlToTr>
                    <a:noFill/>
                  </a:tcPr>
                </a:tc>
              </a:tr>
            </a:tbl>
          </a:graphicData>
        </a:graphic>
      </p:graphicFrame>
      <p:sp>
        <p:nvSpPr>
          <p:cNvPr id="3" name="Text Box 2"/>
          <p:cNvSpPr txBox="1"/>
          <p:nvPr/>
        </p:nvSpPr>
        <p:spPr>
          <a:xfrm>
            <a:off x="76200" y="152400"/>
            <a:ext cx="11457305" cy="5077460"/>
          </a:xfrm>
          <a:prstGeom prst="rect">
            <a:avLst/>
          </a:prstGeom>
          <a:noFill/>
          <a:ln w="9525">
            <a:noFill/>
          </a:ln>
        </p:spPr>
        <p:txBody>
          <a:bodyPr wrap="square">
            <a:spAutoFit/>
          </a:bodyPr>
          <a:p>
            <a:pPr indent="0"/>
            <a:r>
              <a:rPr lang="en-US" sz="3600" b="1" i="1">
                <a:solidFill>
                  <a:srgbClr val="FFFF00"/>
                </a:solidFill>
                <a:latin typeface="Times New Roman" panose="02020603050405020304" pitchFamily="18" charset="0"/>
              </a:rPr>
              <a:t>Các Liên đoàn thể thao mùa đông</a:t>
            </a:r>
            <a:endParaRPr lang="en-US" sz="3600" b="0">
              <a:latin typeface="Times New Roman" panose="02020603050405020304" pitchFamily="18" charset="0"/>
            </a:endParaRPr>
          </a:p>
          <a:p>
            <a:pPr indent="0"/>
            <a:r>
              <a:rPr lang="en-US" sz="3600" b="0">
                <a:solidFill>
                  <a:schemeClr val="bg1"/>
                </a:solidFill>
                <a:latin typeface="Times New Roman" panose="02020603050405020304" pitchFamily="18" charset="0"/>
              </a:rPr>
              <a:t>1. FIBT: Liên đoàn Xe trượt tuyết và Xe trượt băng quốc tế2. IIHF: Liên đoàn Khúc côn cầu trên băng quốc tế3. FIL: Liên đoàn Xe con trượt tuyết quốc tế4. UIPMB: Liên hiệp quốc tế 5 môn phối hợp hiện đại và 2 môn phối hợp5. ISU: Liên hiệp Trượt băng quốc tế6. FIS: Liên đoàn Trượt tuyết quốc tế7. W.C.F: Liên đoàn Bi đá trên băng (Curling) thế giới</a:t>
            </a:r>
            <a:endParaRPr lang="en-US" sz="3600" b="0">
              <a:solidFill>
                <a:schemeClr val="bg1"/>
              </a:solidFill>
              <a:latin typeface="Times New Roman" panose="02020603050405020304" pitchFamily="18"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4" name="Table 3"/>
          <p:cNvGraphicFramePr/>
          <p:nvPr/>
        </p:nvGraphicFramePr>
        <p:xfrm>
          <a:off x="6096000" y="2833052"/>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en-US" b="0"/>
                    </a:p>
                  </a:txBody>
                  <a:tcPr>
                    <a:lnL>
                      <a:noFill/>
                    </a:lnL>
                    <a:lnR>
                      <a:noFill/>
                    </a:lnR>
                    <a:lnT cap="flat">
                      <a:noFill/>
                    </a:lnT>
                    <a:lnB cap="flat">
                      <a:noFill/>
                    </a:lnB>
                    <a:lnTlToBr>
                      <a:noFill/>
                    </a:lnTlToBr>
                    <a:lnBlToTr>
                      <a:noFill/>
                    </a:lnBlToTr>
                    <a:noFill/>
                  </a:tcPr>
                </a:tc>
                <a:tc>
                  <a:txBody>
                    <a:bodyPr/>
                    <a:p>
                      <a:pPr>
                        <a:buNone/>
                      </a:pPr>
                      <a:endParaRPr 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en-US"/>
                    </a:p>
                  </a:txBody>
                  <a:tcPr>
                    <a:lnL>
                      <a:noFill/>
                    </a:lnL>
                    <a:lnR>
                      <a:noFill/>
                    </a:lnR>
                    <a:lnT cap="flat">
                      <a:noFill/>
                    </a:lnT>
                    <a:lnB cap="flat">
                      <a:noFill/>
                    </a:lnB>
                    <a:lnTlToBr>
                      <a:noFill/>
                    </a:lnTlToBr>
                    <a:lnBlToTr>
                      <a:noFill/>
                    </a:lnBlToTr>
                    <a:noFill/>
                  </a:tcPr>
                </a:tc>
                <a:tc>
                  <a:txBody>
                    <a:bodyPr/>
                    <a:p>
                      <a:pPr indent="0">
                        <a:buNone/>
                      </a:pPr>
                      <a:endParaRPr lang="en-US"/>
                    </a:p>
                  </a:txBody>
                  <a:tcPr>
                    <a:lnL>
                      <a:noFill/>
                    </a:lnL>
                    <a:lnR cap="flat">
                      <a:noFill/>
                    </a:lnR>
                    <a:lnT cap="flat">
                      <a:noFill/>
                    </a:lnT>
                    <a:lnB cap="flat">
                      <a:noFill/>
                    </a:lnB>
                    <a:lnTlToBr>
                      <a:noFill/>
                    </a:lnTlToBr>
                    <a:lnBlToTr>
                      <a:noFill/>
                    </a:lnBlToTr>
                    <a:noFill/>
                  </a:tcPr>
                </a:tc>
              </a:tr>
            </a:tbl>
          </a:graphicData>
        </a:graphic>
      </p:graphicFrame>
      <p:sp>
        <p:nvSpPr>
          <p:cNvPr id="100" name="Text Box 99"/>
          <p:cNvSpPr txBox="1"/>
          <p:nvPr/>
        </p:nvSpPr>
        <p:spPr>
          <a:xfrm>
            <a:off x="201295" y="228600"/>
            <a:ext cx="11789410" cy="6492875"/>
          </a:xfrm>
          <a:prstGeom prst="rect">
            <a:avLst/>
          </a:prstGeom>
          <a:noFill/>
          <a:ln w="9525">
            <a:noFill/>
          </a:ln>
        </p:spPr>
        <p:txBody>
          <a:bodyPr wrap="square">
            <a:spAutoFit/>
          </a:bodyPr>
          <a:p>
            <a:pPr marL="114935" indent="-114935" algn="just"/>
            <a:r>
              <a:rPr lang="en-US" sz="2400" b="1">
                <a:solidFill>
                  <a:srgbClr val="FFFF00"/>
                </a:solidFill>
                <a:latin typeface="Times New Roman" panose="02020603050405020304" pitchFamily="18" charset="0"/>
              </a:rPr>
              <a:t>* Hội đồng Olympic châu Á</a:t>
            </a:r>
            <a:endParaRPr lang="en-US" sz="2400" b="0">
              <a:solidFill>
                <a:srgbClr val="FFFF00"/>
              </a:solidFill>
              <a:latin typeface="Times New Roman" panose="02020603050405020304" pitchFamily="18" charset="0"/>
            </a:endParaRPr>
          </a:p>
          <a:p>
            <a:pPr marL="114935" indent="-114935" algn="just"/>
            <a:r>
              <a:rPr lang="en-US" sz="2400" b="0">
                <a:latin typeface="Times New Roman" panose="02020603050405020304" pitchFamily="18" charset="0"/>
              </a:rPr>
              <a:t>	</a:t>
            </a:r>
            <a:r>
              <a:rPr lang="en-US" sz="2800" b="0">
                <a:solidFill>
                  <a:schemeClr val="bg1"/>
                </a:solidFill>
                <a:latin typeface="Times New Roman" panose="02020603050405020304" pitchFamily="18" charset="0"/>
              </a:rPr>
              <a:t>Giáo sư Guru Dutt Sondhi, thành viên Ủy ban Olympic quốc tế người Ấn Độ là một người đam mê thể thao, khát vọng lớn nhất trong đời của là hình thành được một tổ chức thể thao và tiến hành các đại hội thể thao cho lục địa châu Á. Ông là người góp công lớn nhất cho việc ra đời Đại hội thể thao châu Á (Asian Games).	Trước giáo sư Sondhi cũng đã có nhiều nỗ lực của những nhân vật khác nhằm tổ chức một đại hội Thể thao toàn châu lục nhưng không thành công. Một trong những cố gắng ban đầu là Đại hội Thể thao Viễn đông (Far Eastern Championship Games) gồm 3 nước là Trung Quốc, Nhật Bản và Philippine, luân phiên tổ chức tại thủ đô 3 nước (trừ Trung Quốc chọn Thượng Hải là nơi tổ chức). Đại hội này được tổ chức 10 lần kể từ năm 1913 đến năm 1934. Tại đại hội cuối cùng ở Manila, Indonesia gia nhập các cuộc tranh tài dưới lá cờ Đông Ấn thuộc Hà Lan.</a:t>
            </a:r>
            <a:endParaRPr lang="en-US" sz="2800" b="0">
              <a:solidFill>
                <a:schemeClr val="bg1"/>
              </a:solidFill>
              <a:latin typeface="Times New Roman" panose="02020603050405020304" pitchFamily="18" charset="0"/>
            </a:endParaRPr>
          </a:p>
          <a:p>
            <a:pPr marL="114935" indent="-114935" algn="just"/>
            <a:r>
              <a:rPr lang="en-US" sz="2800" b="0">
                <a:solidFill>
                  <a:schemeClr val="bg1"/>
                </a:solidFill>
                <a:latin typeface="Times New Roman" panose="02020603050405020304" pitchFamily="18" charset="0"/>
              </a:rPr>
              <a:t>		</a:t>
            </a:r>
            <a:endParaRPr lang="en-US" sz="280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228600" y="152400"/>
            <a:ext cx="11893550" cy="5846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p>
            <a:pPr marL="114935" indent="-114935" algn="just"/>
            <a:r>
              <a:rPr lang="en-US" sz="3400">
                <a:solidFill>
                  <a:schemeClr val="bg1"/>
                </a:solidFill>
                <a:latin typeface="Times New Roman" panose="02020603050405020304" pitchFamily="18" charset="0"/>
                <a:sym typeface="+mn-ea"/>
              </a:rPr>
              <a:t>Trong đại hội ấy các nước tham dự đều tỏ ý muốn duy trì các cuộc tranh tài và mở rộng quy mô vào 4 năm sau tại Tokyo với tên gọi mới là Đại hội Thể thao Phương Đông (Orient Championship Games), nhưng ý định này đã không thành hiện thực vì lúc ấy đám mây đen của Thế chiến thứ II  đã bắt đầu che phủ bầu trời châu Á.</a:t>
            </a:r>
            <a:endParaRPr lang="en-US" sz="3400" b="0">
              <a:solidFill>
                <a:schemeClr val="bg1"/>
              </a:solidFill>
              <a:latin typeface="Times New Roman" panose="02020603050405020304" pitchFamily="18" charset="0"/>
            </a:endParaRPr>
          </a:p>
          <a:p>
            <a:pPr marL="114935" indent="-114935" algn="just"/>
            <a:r>
              <a:rPr lang="en-US" sz="3400">
                <a:solidFill>
                  <a:schemeClr val="bg1"/>
                </a:solidFill>
                <a:latin typeface="Times New Roman" panose="02020603050405020304" pitchFamily="18" charset="0"/>
                <a:cs typeface="Times New Roman" panose="02020603050405020304" pitchFamily="18" charset="0"/>
                <a:sym typeface="+mn-ea"/>
              </a:rPr>
              <a:t>		Sau Thế chiến thứ II, lại có những nỗ lực mới nhằm tổ chức một Đại hội Thể thao châu Á vào năm 1947 khi một Hội nghị các quốc gia trong vùng được triệu tập tại New Dehli theo gợi ý của giáo sư Sondhi. Có được sự hỗ trợ tích cực của Tiểu vương Maharaja, ông thảo luận cặn kẽ những chi tiết về một đại hội thể thao lục địa với những nước châu Á đến dự hội nghị.</a:t>
            </a:r>
            <a:endParaRPr lang="en-US" sz="340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4" name="Table 3"/>
          <p:cNvGraphicFramePr/>
          <p:nvPr/>
        </p:nvGraphicFramePr>
        <p:xfrm>
          <a:off x="6096000" y="2833052"/>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en-US" b="0"/>
                    </a:p>
                  </a:txBody>
                  <a:tcPr>
                    <a:lnL>
                      <a:noFill/>
                    </a:lnL>
                    <a:lnR>
                      <a:noFill/>
                    </a:lnR>
                    <a:lnT cap="flat">
                      <a:noFill/>
                    </a:lnT>
                    <a:lnB cap="flat">
                      <a:noFill/>
                    </a:lnB>
                    <a:lnTlToBr>
                      <a:noFill/>
                    </a:lnTlToBr>
                    <a:lnBlToTr>
                      <a:noFill/>
                    </a:lnBlToTr>
                    <a:noFill/>
                  </a:tcPr>
                </a:tc>
                <a:tc>
                  <a:txBody>
                    <a:bodyPr/>
                    <a:p>
                      <a:pPr>
                        <a:buNone/>
                      </a:pPr>
                      <a:endParaRPr 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en-US"/>
                    </a:p>
                  </a:txBody>
                  <a:tcPr>
                    <a:lnL>
                      <a:noFill/>
                    </a:lnL>
                    <a:lnR>
                      <a:noFill/>
                    </a:lnR>
                    <a:lnT cap="flat">
                      <a:noFill/>
                    </a:lnT>
                    <a:lnB cap="flat">
                      <a:noFill/>
                    </a:lnB>
                    <a:lnTlToBr>
                      <a:noFill/>
                    </a:lnTlToBr>
                    <a:lnBlToTr>
                      <a:noFill/>
                    </a:lnBlToTr>
                    <a:noFill/>
                  </a:tcPr>
                </a:tc>
                <a:tc>
                  <a:txBody>
                    <a:bodyPr/>
                    <a:p>
                      <a:pPr indent="0">
                        <a:buNone/>
                      </a:pPr>
                      <a:endParaRPr lang="en-US"/>
                    </a:p>
                  </a:txBody>
                  <a:tcPr>
                    <a:lnL>
                      <a:noFill/>
                    </a:lnL>
                    <a:lnR cap="flat">
                      <a:noFill/>
                    </a:lnR>
                    <a:lnT cap="flat">
                      <a:noFill/>
                    </a:lnT>
                    <a:lnB cap="flat">
                      <a:noFill/>
                    </a:lnB>
                    <a:lnTlToBr>
                      <a:noFill/>
                    </a:lnTlToBr>
                    <a:lnBlToTr>
                      <a:noFill/>
                    </a:lnBlToTr>
                    <a:noFill/>
                  </a:tcPr>
                </a:tc>
              </a:tr>
            </a:tbl>
          </a:graphicData>
        </a:graphic>
      </p:graphicFrame>
      <p:sp>
        <p:nvSpPr>
          <p:cNvPr id="2" name="Text Box 1"/>
          <p:cNvSpPr txBox="1"/>
          <p:nvPr/>
        </p:nvSpPr>
        <p:spPr>
          <a:xfrm>
            <a:off x="144145" y="381000"/>
            <a:ext cx="11903710" cy="6000750"/>
          </a:xfrm>
          <a:prstGeom prst="rect">
            <a:avLst/>
          </a:prstGeom>
          <a:noFill/>
          <a:ln w="9525">
            <a:noFill/>
          </a:ln>
        </p:spPr>
        <p:txBody>
          <a:bodyPr wrap="square">
            <a:spAutoFit/>
          </a:bodyPr>
          <a:p>
            <a:pPr indent="359410"/>
            <a:r>
              <a:rPr lang="en-US" sz="3200" b="0">
                <a:solidFill>
                  <a:schemeClr val="bg1"/>
                </a:solidFill>
                <a:latin typeface="Times New Roman" panose="02020603050405020304" pitchFamily="18" charset="0"/>
              </a:rPr>
              <a:t>Đầu tiên, tên gọi của đại hội được đặt tên là Asiantic Games, nhưng sau đó theo đề nghị của Thủ tướng Jawaharlal Nehru, tên gọi chính thức Asian Games được chấp thuận, cuộc thi tài dự định tổ chức vào tháng 2 năm 1948 và tên gọi này tồn tại cho đến ngày nay.Dựa vào những hứa hẹn đã nhận được từ những vị đứng đầu nhà nước năm 1947, giáo sư Sondhi đã đến tận Luân Đôn tìm gặp các quan chức thể thao châu Á có mặt tại đại hội Olympic để tiếp tục vận động. Một cuộc họp được đồng ý tổ chức ngày 8.8.1948 đã quyết định tiến tới thành lập Liên đoàn Thể thao châu Á (Asian Games Federation – AGF). Các đại biểu từ Triều Tiên, Trung Quốc, Philippine, Miến Điện, Srilanka đến dự cuộc họp và đây là điểm khởi đầu cảu Liên đoàn Thể thao châu Á (AGF).</a:t>
            </a:r>
            <a:endParaRPr lang="en-US" sz="3200" b="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0" name="Text Box 99"/>
          <p:cNvSpPr txBox="1"/>
          <p:nvPr/>
        </p:nvSpPr>
        <p:spPr>
          <a:xfrm>
            <a:off x="76200" y="1219200"/>
            <a:ext cx="7481570" cy="5015865"/>
          </a:xfrm>
          <a:prstGeom prst="rect">
            <a:avLst/>
          </a:prstGeom>
          <a:noFill/>
          <a:ln w="9525">
            <a:noFill/>
          </a:ln>
        </p:spPr>
        <p:txBody>
          <a:bodyPr wrap="square">
            <a:spAutoFit/>
          </a:bodyPr>
          <a:p>
            <a:pPr indent="359410" algn="just"/>
            <a:r>
              <a:rPr lang="en-US" sz="3200" b="0">
                <a:solidFill>
                  <a:schemeClr val="bg1"/>
                </a:solidFill>
                <a:latin typeface="Times New Roman" panose="02020603050405020304" pitchFamily="18" charset="0"/>
              </a:rPr>
              <a:t>	Trong đời sống xã hội hiện đại, thể thao là một yếu tố quan trọng để giữ gìn sức khỏe và phục vụ những lợi ích khác. Để tăng cường sức khỏe, có một số môn thể thao được nhiều người cho là giúp chống lại các loại bệnh tật, tạo sự dẻo dai. Ví dụ, chạy bộ theo mức độ tăng dần có thể giảm khả năng mắc các bệnh về tim lúc về già. Đối với trẻ em trong độ tuổi đang lớn, thể thao giúp phát triển chiều cao.</a:t>
            </a:r>
            <a:endParaRPr lang="en-US" sz="3200" b="0">
              <a:solidFill>
                <a:schemeClr val="bg1"/>
              </a:solidFill>
              <a:latin typeface="Times New Roman" panose="02020603050405020304" pitchFamily="18" charset="0"/>
            </a:endParaRPr>
          </a:p>
        </p:txBody>
      </p:sp>
      <p:sp>
        <p:nvSpPr>
          <p:cNvPr id="2" name="Text Box 1"/>
          <p:cNvSpPr txBox="1"/>
          <p:nvPr/>
        </p:nvSpPr>
        <p:spPr>
          <a:xfrm>
            <a:off x="228600" y="228600"/>
            <a:ext cx="8082280" cy="1076325"/>
          </a:xfrm>
          <a:prstGeom prst="rect">
            <a:avLst/>
          </a:prstGeom>
          <a:noFill/>
          <a:ln w="9525">
            <a:noFill/>
          </a:ln>
        </p:spPr>
        <p:txBody>
          <a:bodyPr wrap="square">
            <a:spAutoFit/>
          </a:bodyPr>
          <a:p>
            <a:pPr indent="0"/>
            <a:r>
              <a:rPr lang="en-US" sz="3200" b="0">
                <a:solidFill>
                  <a:srgbClr val="FFC000"/>
                </a:solidFill>
                <a:latin typeface="Times New Roman" panose="02020603050405020304" pitchFamily="18" charset="0"/>
                <a:ea typeface="SimSun" panose="02010600030101010101" pitchFamily="2" charset="-122"/>
                <a:cs typeface="Times New Roman" panose="02020603050405020304" pitchFamily="18" charset="0"/>
              </a:rPr>
              <a:t>3.1. Sự phát triển của thể thao và việc thành lập các tổ chức thể thao quốc tế</a:t>
            </a:r>
            <a:endParaRPr lang="en-US" sz="3200" b="0">
              <a:solidFill>
                <a:srgbClr val="FFC000"/>
              </a:solidFill>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109" name="Picture 108"/>
          <p:cNvPicPr/>
          <p:nvPr/>
        </p:nvPicPr>
        <p:blipFill>
          <a:blip r:embed="rId1"/>
          <a:stretch>
            <a:fillRect/>
          </a:stretch>
        </p:blipFill>
        <p:spPr>
          <a:xfrm>
            <a:off x="7696200" y="1463675"/>
            <a:ext cx="4438015" cy="4413250"/>
          </a:xfrm>
          <a:prstGeom prst="rect">
            <a:avLst/>
          </a:prstGeom>
          <a:noFill/>
          <a:ln w="9525">
            <a:noFill/>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4" name="Table 3"/>
          <p:cNvGraphicFramePr/>
          <p:nvPr/>
        </p:nvGraphicFramePr>
        <p:xfrm>
          <a:off x="6096000" y="2833052"/>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en-US" b="0"/>
                    </a:p>
                  </a:txBody>
                  <a:tcPr>
                    <a:lnL>
                      <a:noFill/>
                    </a:lnL>
                    <a:lnR>
                      <a:noFill/>
                    </a:lnR>
                    <a:lnT cap="flat">
                      <a:noFill/>
                    </a:lnT>
                    <a:lnB cap="flat">
                      <a:noFill/>
                    </a:lnB>
                    <a:lnTlToBr>
                      <a:noFill/>
                    </a:lnTlToBr>
                    <a:lnBlToTr>
                      <a:noFill/>
                    </a:lnBlToTr>
                    <a:noFill/>
                  </a:tcPr>
                </a:tc>
                <a:tc>
                  <a:txBody>
                    <a:bodyPr/>
                    <a:p>
                      <a:pPr>
                        <a:buNone/>
                      </a:pPr>
                      <a:endParaRPr 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en-US"/>
                    </a:p>
                  </a:txBody>
                  <a:tcPr>
                    <a:lnL>
                      <a:noFill/>
                    </a:lnL>
                    <a:lnR>
                      <a:noFill/>
                    </a:lnR>
                    <a:lnT cap="flat">
                      <a:noFill/>
                    </a:lnT>
                    <a:lnB cap="flat">
                      <a:noFill/>
                    </a:lnB>
                    <a:lnTlToBr>
                      <a:noFill/>
                    </a:lnTlToBr>
                    <a:lnBlToTr>
                      <a:noFill/>
                    </a:lnBlToTr>
                    <a:noFill/>
                  </a:tcPr>
                </a:tc>
                <a:tc>
                  <a:txBody>
                    <a:bodyPr/>
                    <a:p>
                      <a:pPr indent="0">
                        <a:buNone/>
                      </a:pPr>
                      <a:endParaRPr lang="en-US"/>
                    </a:p>
                  </a:txBody>
                  <a:tcPr>
                    <a:lnL>
                      <a:noFill/>
                    </a:lnL>
                    <a:lnR cap="flat">
                      <a:noFill/>
                    </a:lnR>
                    <a:lnT cap="flat">
                      <a:noFill/>
                    </a:lnT>
                    <a:lnB cap="flat">
                      <a:noFill/>
                    </a:lnB>
                    <a:lnTlToBr>
                      <a:noFill/>
                    </a:lnTlToBr>
                    <a:lnBlToTr>
                      <a:noFill/>
                    </a:lnBlToTr>
                    <a:noFill/>
                  </a:tcPr>
                </a:tc>
              </a:tr>
            </a:tbl>
          </a:graphicData>
        </a:graphic>
      </p:graphicFrame>
      <p:sp>
        <p:nvSpPr>
          <p:cNvPr id="2" name="Text Box 1"/>
          <p:cNvSpPr txBox="1"/>
          <p:nvPr/>
        </p:nvSpPr>
        <p:spPr>
          <a:xfrm>
            <a:off x="144145" y="381000"/>
            <a:ext cx="11903710" cy="6185535"/>
          </a:xfrm>
          <a:prstGeom prst="rect">
            <a:avLst/>
          </a:prstGeom>
          <a:noFill/>
          <a:ln w="9525">
            <a:noFill/>
          </a:ln>
        </p:spPr>
        <p:txBody>
          <a:bodyPr wrap="square">
            <a:spAutoFit/>
          </a:bodyPr>
          <a:p>
            <a:pPr indent="359410"/>
            <a:r>
              <a:rPr lang="en-US" sz="3600">
                <a:solidFill>
                  <a:schemeClr val="bg1"/>
                </a:solidFill>
                <a:latin typeface="Times New Roman" panose="02020603050405020304" pitchFamily="18" charset="0"/>
                <a:cs typeface="Times New Roman" panose="02020603050405020304" pitchFamily="18" charset="0"/>
              </a:rPr>
              <a:t>Liên đoàn Thể thao Châu Á chính thức được thành lập ngày 13 tháng 2 năm 1949 đã quy tụ và lãnh đạo các hoạt động thể dục thể thao trong khu vực, thường xuyên tổ chức các đại hội thể thao châu Á theo chu kỳ 4 năm (giữa các chu kỳ của Đại hội Olympic). Đây là ngày hội thể thao lớn nhất của châu Á, là thao trường chính cho các vận động viên châu Á rèn luyện trước khi tham dự Đại hội Olympic. Năm 1982 tại Đại hội thể thao châu Á lần thứ IX tại New Delhi Liên đoàn Thể thao châu Á đã được đổi tên là “Hội đồng Olympic châu Á” (OCA). Từ đó Hội đồng hoạt động dưới khẩu hiệu: “Vì sự phát triển của thể thao châu Á”.</a:t>
            </a:r>
            <a:endParaRPr lang="en-US" sz="360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4" name="Table 3"/>
          <p:cNvGraphicFramePr/>
          <p:nvPr/>
        </p:nvGraphicFramePr>
        <p:xfrm>
          <a:off x="6096000" y="2833052"/>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en-US" b="0"/>
                    </a:p>
                  </a:txBody>
                  <a:tcPr>
                    <a:lnL>
                      <a:noFill/>
                    </a:lnL>
                    <a:lnR>
                      <a:noFill/>
                    </a:lnR>
                    <a:lnT cap="flat">
                      <a:noFill/>
                    </a:lnT>
                    <a:lnB cap="flat">
                      <a:noFill/>
                    </a:lnB>
                    <a:lnTlToBr>
                      <a:noFill/>
                    </a:lnTlToBr>
                    <a:lnBlToTr>
                      <a:noFill/>
                    </a:lnBlToTr>
                    <a:noFill/>
                  </a:tcPr>
                </a:tc>
                <a:tc>
                  <a:txBody>
                    <a:bodyPr/>
                    <a:p>
                      <a:pPr>
                        <a:buNone/>
                      </a:pPr>
                      <a:endParaRPr 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en-US"/>
                    </a:p>
                  </a:txBody>
                  <a:tcPr>
                    <a:lnL>
                      <a:noFill/>
                    </a:lnL>
                    <a:lnR>
                      <a:noFill/>
                    </a:lnR>
                    <a:lnT cap="flat">
                      <a:noFill/>
                    </a:lnT>
                    <a:lnB cap="flat">
                      <a:noFill/>
                    </a:lnB>
                    <a:lnTlToBr>
                      <a:noFill/>
                    </a:lnTlToBr>
                    <a:lnBlToTr>
                      <a:noFill/>
                    </a:lnBlToTr>
                    <a:noFill/>
                  </a:tcPr>
                </a:tc>
                <a:tc>
                  <a:txBody>
                    <a:bodyPr/>
                    <a:p>
                      <a:pPr indent="0">
                        <a:buNone/>
                      </a:pPr>
                      <a:endParaRPr lang="en-US"/>
                    </a:p>
                  </a:txBody>
                  <a:tcPr>
                    <a:lnL>
                      <a:noFill/>
                    </a:lnL>
                    <a:lnR cap="flat">
                      <a:noFill/>
                    </a:lnR>
                    <a:lnT cap="flat">
                      <a:noFill/>
                    </a:lnT>
                    <a:lnB cap="flat">
                      <a:noFill/>
                    </a:lnB>
                    <a:lnTlToBr>
                      <a:noFill/>
                    </a:lnTlToBr>
                    <a:lnBlToTr>
                      <a:noFill/>
                    </a:lnBlToTr>
                    <a:noFill/>
                  </a:tcPr>
                </a:tc>
              </a:tr>
            </a:tbl>
          </a:graphicData>
        </a:graphic>
      </p:graphicFrame>
      <p:sp>
        <p:nvSpPr>
          <p:cNvPr id="100" name="Text Box 99"/>
          <p:cNvSpPr txBox="1"/>
          <p:nvPr/>
        </p:nvSpPr>
        <p:spPr>
          <a:xfrm>
            <a:off x="228600" y="228600"/>
            <a:ext cx="11759565" cy="6492875"/>
          </a:xfrm>
          <a:prstGeom prst="rect">
            <a:avLst/>
          </a:prstGeom>
          <a:noFill/>
          <a:ln w="9525">
            <a:noFill/>
          </a:ln>
        </p:spPr>
        <p:txBody>
          <a:bodyPr wrap="square">
            <a:spAutoFit/>
          </a:bodyPr>
          <a:p>
            <a:pPr indent="359410" algn="just"/>
            <a:r>
              <a:rPr lang="en-US" sz="3200" b="0">
                <a:solidFill>
                  <a:schemeClr val="bg1"/>
                </a:solidFill>
                <a:latin typeface="Times New Roman" panose="02020603050405020304" pitchFamily="18" charset="0"/>
                <a:cs typeface="Times New Roman" panose="02020603050405020304" pitchFamily="18" charset="0"/>
              </a:rPr>
              <a:t>Hiện nay OCA có 44 thành viên. Chủ tịch của OCA là ông Seikh Ahmad Al-Fahad Al-Sabah (Chủ tịch Ủy ban Olympic Cô oét). OCA có 6 phó Chủ tịch (4 đại diện của khu vực Tây Á, Đông Á, Đông Nam Á, Nam Trung Á và 2 đại diện của các nước đăng cai Á vận hội mùa hè và mùa đông tiếp theo, chức vụ tổng thư ký do chủ tịch bổ nhiệm và Đại hội đồng OCA thông qua.</a:t>
            </a:r>
            <a:endParaRPr lang="en-US" sz="3200" b="0">
              <a:solidFill>
                <a:schemeClr val="bg1"/>
              </a:solidFill>
              <a:latin typeface="Times New Roman" panose="02020603050405020304" pitchFamily="18" charset="0"/>
              <a:cs typeface="Times New Roman" panose="02020603050405020304" pitchFamily="18" charset="0"/>
            </a:endParaRPr>
          </a:p>
          <a:p>
            <a:pPr indent="359410" algn="just"/>
            <a:r>
              <a:rPr lang="en-US" sz="3200" b="0">
                <a:latin typeface="Times New Roman" panose="02020603050405020304" pitchFamily="18" charset="0"/>
                <a:cs typeface="Times New Roman" panose="02020603050405020304" pitchFamily="18" charset="0"/>
              </a:rPr>
              <a:t>	</a:t>
            </a:r>
            <a:r>
              <a:rPr lang="en-US" sz="3200" b="0">
                <a:solidFill>
                  <a:srgbClr val="FFFF00"/>
                </a:solidFill>
                <a:latin typeface="Times New Roman" panose="02020603050405020304" pitchFamily="18" charset="0"/>
                <a:cs typeface="Times New Roman" panose="02020603050405020304" pitchFamily="18" charset="0"/>
              </a:rPr>
              <a:t>Lá cờ của OCA có màu trắng, ở giữa là một biểu tượng. biểu tượng gồm 1 mặt trời tỏa 16 tia lửa. ở giữa là một vòng tròn trắng. Phía trên mặt trời là biểu tượng Olympic và dòng chữ “Ever Onward” (luôn hướng về phía trước). Ở dưới là dòng chữ: Hội đồng Olympic châu Á. Theo quy định, lá cờ của OCA phải được treo lên sân vận động chính và tại các địa điểm thi đấu của Á vận hội.</a:t>
            </a:r>
            <a:endParaRPr lang="en-US" sz="3200" b="0">
              <a:solidFill>
                <a:srgbClr val="FFFF00"/>
              </a:solidFill>
              <a:latin typeface="Times New Roman" panose="02020603050405020304" pitchFamily="18" charset="0"/>
              <a:cs typeface="Times New Roman" panose="02020603050405020304" pitchFamily="18" charset="0"/>
            </a:endParaRPr>
          </a:p>
          <a:p>
            <a:pPr indent="359410" algn="just"/>
            <a:endParaRPr lang="en-US" sz="3200">
              <a:latin typeface="Times New Roman" panose="02020603050405020304" pitchFamily="18" charset="0"/>
              <a:cs typeface="Times New Roman" panose="02020603050405020304" pitchFamily="18"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4" name="Table 3"/>
          <p:cNvGraphicFramePr/>
          <p:nvPr/>
        </p:nvGraphicFramePr>
        <p:xfrm>
          <a:off x="6096000" y="2833052"/>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en-US" b="0"/>
                    </a:p>
                  </a:txBody>
                  <a:tcPr>
                    <a:lnL>
                      <a:noFill/>
                    </a:lnL>
                    <a:lnR>
                      <a:noFill/>
                    </a:lnR>
                    <a:lnT cap="flat">
                      <a:noFill/>
                    </a:lnT>
                    <a:lnB cap="flat">
                      <a:noFill/>
                    </a:lnB>
                    <a:lnTlToBr>
                      <a:noFill/>
                    </a:lnTlToBr>
                    <a:lnBlToTr>
                      <a:noFill/>
                    </a:lnBlToTr>
                    <a:noFill/>
                  </a:tcPr>
                </a:tc>
                <a:tc>
                  <a:txBody>
                    <a:bodyPr/>
                    <a:p>
                      <a:pPr>
                        <a:buNone/>
                      </a:pPr>
                      <a:endParaRPr 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en-US"/>
                    </a:p>
                  </a:txBody>
                  <a:tcPr>
                    <a:lnL>
                      <a:noFill/>
                    </a:lnL>
                    <a:lnR>
                      <a:noFill/>
                    </a:lnR>
                    <a:lnT cap="flat">
                      <a:noFill/>
                    </a:lnT>
                    <a:lnB cap="flat">
                      <a:noFill/>
                    </a:lnB>
                    <a:lnTlToBr>
                      <a:noFill/>
                    </a:lnTlToBr>
                    <a:lnBlToTr>
                      <a:noFill/>
                    </a:lnBlToTr>
                    <a:noFill/>
                  </a:tcPr>
                </a:tc>
                <a:tc>
                  <a:txBody>
                    <a:bodyPr/>
                    <a:p>
                      <a:pPr indent="0">
                        <a:buNone/>
                      </a:pPr>
                      <a:endParaRPr lang="en-US"/>
                    </a:p>
                  </a:txBody>
                  <a:tcPr>
                    <a:lnL>
                      <a:noFill/>
                    </a:lnL>
                    <a:lnR cap="flat">
                      <a:noFill/>
                    </a:lnR>
                    <a:lnT cap="flat">
                      <a:noFill/>
                    </a:lnT>
                    <a:lnB cap="flat">
                      <a:noFill/>
                    </a:lnB>
                    <a:lnTlToBr>
                      <a:noFill/>
                    </a:lnTlToBr>
                    <a:lnBlToTr>
                      <a:noFill/>
                    </a:lnBlToTr>
                    <a:noFill/>
                  </a:tcPr>
                </a:tc>
              </a:tr>
            </a:tbl>
          </a:graphicData>
        </a:graphic>
      </p:graphicFrame>
      <p:sp>
        <p:nvSpPr>
          <p:cNvPr id="100" name="Text Box 99"/>
          <p:cNvSpPr txBox="1"/>
          <p:nvPr/>
        </p:nvSpPr>
        <p:spPr>
          <a:xfrm>
            <a:off x="228600" y="228600"/>
            <a:ext cx="11759565" cy="5631180"/>
          </a:xfrm>
          <a:prstGeom prst="rect">
            <a:avLst/>
          </a:prstGeom>
          <a:noFill/>
          <a:ln w="9525">
            <a:noFill/>
          </a:ln>
        </p:spPr>
        <p:txBody>
          <a:bodyPr wrap="square">
            <a:spAutoFit/>
          </a:bodyPr>
          <a:p>
            <a:pPr indent="359410" algn="just"/>
            <a:r>
              <a:rPr lang="en-US" sz="2200" b="0">
                <a:latin typeface="Times New Roman" panose="02020603050405020304" pitchFamily="18" charset="0"/>
                <a:cs typeface="Times New Roman" panose="02020603050405020304" pitchFamily="18" charset="0"/>
              </a:rPr>
              <a:t>	</a:t>
            </a:r>
            <a:r>
              <a:rPr lang="en-US" sz="3600" b="0">
                <a:solidFill>
                  <a:schemeClr val="bg1"/>
                </a:solidFill>
                <a:latin typeface="Times New Roman" panose="02020603050405020304" pitchFamily="18" charset="0"/>
                <a:cs typeface="Times New Roman" panose="02020603050405020304" pitchFamily="18" charset="0"/>
              </a:rPr>
              <a:t>Trước đây Liên đoàn Thể thao châu Á không tổ chức Ban chấp hành và Ban thư ký thường trực mà quy định rằng nước nào đăng cai tổ chức đại hội thì giữ chức vụ chủ tịch và tổng thư ký liên đoàn, có nhiệm vụ tổ chức tốt đại hội thể thao châu Á.Kể từ năm 1982, theo điều lệ mới của Hội đồng Olympic châu Á, chức vụ chủ tịch, phó chủ tịch, chủ tịch các Ủy ban được bầu với nhiệm kỳ bốn năm và có thể được bầu lại nhiều nhiệm kỳ. Hoàng tử Côoét, ông Al- Fahad al-Sabad được bầu làm chủ tịch, trụ sở chính của OCA đặt tại Côoét.</a:t>
            </a:r>
            <a:endParaRPr lang="en-US" sz="3600" b="0">
              <a:solidFill>
                <a:schemeClr val="bg1"/>
              </a:solidFill>
              <a:latin typeface="Times New Roman" panose="02020603050405020304" pitchFamily="18" charset="0"/>
              <a:cs typeface="Times New Roman" panose="02020603050405020304" pitchFamily="18" charset="0"/>
            </a:endParaRPr>
          </a:p>
          <a:p>
            <a:pPr indent="359410" algn="just"/>
            <a:endParaRPr lang="en-US" sz="3600" b="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4" name="Table 3"/>
          <p:cNvGraphicFramePr/>
          <p:nvPr/>
        </p:nvGraphicFramePr>
        <p:xfrm>
          <a:off x="6096000" y="2833052"/>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en-US" b="0"/>
                    </a:p>
                  </a:txBody>
                  <a:tcPr>
                    <a:lnL>
                      <a:noFill/>
                    </a:lnL>
                    <a:lnR>
                      <a:noFill/>
                    </a:lnR>
                    <a:lnT cap="flat">
                      <a:noFill/>
                    </a:lnT>
                    <a:lnB cap="flat">
                      <a:noFill/>
                    </a:lnB>
                    <a:lnTlToBr>
                      <a:noFill/>
                    </a:lnTlToBr>
                    <a:lnBlToTr>
                      <a:noFill/>
                    </a:lnBlToTr>
                    <a:noFill/>
                  </a:tcPr>
                </a:tc>
                <a:tc>
                  <a:txBody>
                    <a:bodyPr/>
                    <a:p>
                      <a:pPr>
                        <a:buNone/>
                      </a:pPr>
                      <a:endParaRPr 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en-US"/>
                    </a:p>
                  </a:txBody>
                  <a:tcPr>
                    <a:lnL>
                      <a:noFill/>
                    </a:lnL>
                    <a:lnR>
                      <a:noFill/>
                    </a:lnR>
                    <a:lnT cap="flat">
                      <a:noFill/>
                    </a:lnT>
                    <a:lnB cap="flat">
                      <a:noFill/>
                    </a:lnB>
                    <a:lnTlToBr>
                      <a:noFill/>
                    </a:lnTlToBr>
                    <a:lnBlToTr>
                      <a:noFill/>
                    </a:lnBlToTr>
                    <a:noFill/>
                  </a:tcPr>
                </a:tc>
                <a:tc>
                  <a:txBody>
                    <a:bodyPr/>
                    <a:p>
                      <a:pPr indent="0">
                        <a:buNone/>
                      </a:pPr>
                      <a:endParaRPr lang="en-US"/>
                    </a:p>
                  </a:txBody>
                  <a:tcPr>
                    <a:lnL>
                      <a:noFill/>
                    </a:lnL>
                    <a:lnR cap="flat">
                      <a:noFill/>
                    </a:lnR>
                    <a:lnT cap="flat">
                      <a:noFill/>
                    </a:lnT>
                    <a:lnB cap="flat">
                      <a:noFill/>
                    </a:lnB>
                    <a:lnTlToBr>
                      <a:noFill/>
                    </a:lnTlToBr>
                    <a:lnBlToTr>
                      <a:noFill/>
                    </a:lnBlToTr>
                    <a:noFill/>
                  </a:tcPr>
                </a:tc>
              </a:tr>
            </a:tbl>
          </a:graphicData>
        </a:graphic>
      </p:graphicFrame>
      <p:sp>
        <p:nvSpPr>
          <p:cNvPr id="100" name="Text Box 99"/>
          <p:cNvSpPr txBox="1"/>
          <p:nvPr/>
        </p:nvSpPr>
        <p:spPr>
          <a:xfrm>
            <a:off x="228600" y="228600"/>
            <a:ext cx="11759565" cy="5077460"/>
          </a:xfrm>
          <a:prstGeom prst="rect">
            <a:avLst/>
          </a:prstGeom>
          <a:noFill/>
          <a:ln w="9525">
            <a:noFill/>
          </a:ln>
        </p:spPr>
        <p:txBody>
          <a:bodyPr wrap="square">
            <a:spAutoFit/>
          </a:bodyPr>
          <a:p>
            <a:pPr indent="359410" algn="just"/>
            <a:r>
              <a:rPr lang="en-US" sz="3600">
                <a:solidFill>
                  <a:schemeClr val="bg1"/>
                </a:solidFill>
                <a:latin typeface="Times New Roman" panose="02020603050405020304" pitchFamily="18" charset="0"/>
                <a:cs typeface="Times New Roman" panose="02020603050405020304" pitchFamily="18" charset="0"/>
              </a:rPr>
              <a:t>Quyền lực tối cao của OCA là Hội nghị toàn thể OCA,  có nghĩa là mọi việc có liên quan đến thể thao châu Á được thực thi theo đúng những nghị quyết được thông qua bởi các nước thành viên tại Hội nghị toàn thể.  Sự nhất trí, tính dân chủ được nâng cao hơn rất nhiều. Điều đó đã đóng góp cho việc phát triển thể thao trong khu vực giành lại cho châu Á những  quyền lợi và uy tín ngang bằng các châu lục khác, nhất là sau Đại hội Thể thao châu Á lần thứ X tổ chức tại Seoul (Hàn Quốc) năm 1986.</a:t>
            </a:r>
            <a:endParaRPr lang="en-US" sz="360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p:cNvGraphicFramePr/>
          <p:nvPr/>
        </p:nvGraphicFramePr>
        <p:xfrm>
          <a:off x="6096000" y="2833052"/>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en-US" b="0"/>
                    </a:p>
                  </a:txBody>
                  <a:tcPr>
                    <a:lnL>
                      <a:noFill/>
                    </a:lnL>
                    <a:lnR>
                      <a:noFill/>
                    </a:lnR>
                    <a:lnT cap="flat">
                      <a:noFill/>
                    </a:lnT>
                    <a:lnB cap="flat">
                      <a:noFill/>
                    </a:lnB>
                    <a:lnTlToBr>
                      <a:noFill/>
                    </a:lnTlToBr>
                    <a:lnBlToTr>
                      <a:noFill/>
                    </a:lnBlToTr>
                    <a:noFill/>
                  </a:tcPr>
                </a:tc>
                <a:tc>
                  <a:txBody>
                    <a:bodyPr/>
                    <a:p>
                      <a:pPr>
                        <a:buNone/>
                      </a:pPr>
                      <a:endParaRPr 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en-US"/>
                    </a:p>
                  </a:txBody>
                  <a:tcPr>
                    <a:lnL>
                      <a:noFill/>
                    </a:lnL>
                    <a:lnR>
                      <a:noFill/>
                    </a:lnR>
                    <a:lnT cap="flat">
                      <a:noFill/>
                    </a:lnT>
                    <a:lnB cap="flat">
                      <a:noFill/>
                    </a:lnB>
                    <a:lnTlToBr>
                      <a:noFill/>
                    </a:lnTlToBr>
                    <a:lnBlToTr>
                      <a:noFill/>
                    </a:lnBlToTr>
                    <a:noFill/>
                  </a:tcPr>
                </a:tc>
                <a:tc>
                  <a:txBody>
                    <a:bodyPr/>
                    <a:p>
                      <a:pPr indent="0">
                        <a:buNone/>
                      </a:pPr>
                      <a:endParaRPr lang="en-US"/>
                    </a:p>
                  </a:txBody>
                  <a:tcPr>
                    <a:lnL>
                      <a:noFill/>
                    </a:lnL>
                    <a:lnR cap="flat">
                      <a:noFill/>
                    </a:lnR>
                    <a:lnT cap="flat">
                      <a:noFill/>
                    </a:lnT>
                    <a:lnB cap="flat">
                      <a:noFill/>
                    </a:lnB>
                    <a:lnTlToBr>
                      <a:noFill/>
                    </a:lnTlToBr>
                    <a:lnBlToTr>
                      <a:noFill/>
                    </a:lnBlToTr>
                    <a:noFill/>
                  </a:tcPr>
                </a:tc>
              </a:tr>
            </a:tbl>
          </a:graphicData>
        </a:graphic>
      </p:graphicFrame>
      <p:pic>
        <p:nvPicPr>
          <p:cNvPr id="7" name="image4.jpeg"/>
          <p:cNvPicPr>
            <a:picLocks noChangeAspect="1"/>
          </p:cNvPicPr>
          <p:nvPr/>
        </p:nvPicPr>
        <p:blipFill>
          <a:blip r:embed="rId1" cstate="print"/>
          <a:stretch>
            <a:fillRect/>
          </a:stretch>
        </p:blipFill>
        <p:spPr>
          <a:xfrm>
            <a:off x="386080" y="892175"/>
            <a:ext cx="9980295" cy="4984750"/>
          </a:xfrm>
          <a:prstGeom prst="rect">
            <a:avLst/>
          </a:prstGeom>
        </p:spPr>
      </p:pic>
      <p:sp>
        <p:nvSpPr>
          <p:cNvPr id="2" name="Text Box 1"/>
          <p:cNvSpPr txBox="1"/>
          <p:nvPr/>
        </p:nvSpPr>
        <p:spPr>
          <a:xfrm>
            <a:off x="3352800" y="6096000"/>
            <a:ext cx="5080000" cy="460375"/>
          </a:xfrm>
          <a:prstGeom prst="rect">
            <a:avLst/>
          </a:prstGeom>
          <a:noFill/>
          <a:ln w="9525">
            <a:noFill/>
          </a:ln>
        </p:spPr>
        <p:txBody>
          <a:bodyPr>
            <a:spAutoFit/>
          </a:bodyPr>
          <a:p>
            <a:pPr indent="0" algn="ctr"/>
            <a:r>
              <a:rPr lang="en-US" sz="1200" b="0" i="1">
                <a:latin typeface="Times New Roman" panose="02020603050405020304" pitchFamily="18" charset="0"/>
              </a:rPr>
              <a:t>(</a:t>
            </a:r>
            <a:r>
              <a:rPr lang="en-US" sz="2400" b="0" i="1">
                <a:latin typeface="Times New Roman" panose="02020603050405020304" pitchFamily="18" charset="0"/>
              </a:rPr>
              <a:t>Biểu tượng Hội đồng Olympic châu Á)</a:t>
            </a:r>
            <a:endParaRPr lang="en-US" sz="240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4" name="Table 3"/>
          <p:cNvGraphicFramePr/>
          <p:nvPr/>
        </p:nvGraphicFramePr>
        <p:xfrm>
          <a:off x="6096000" y="2833052"/>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en-US" b="0"/>
                    </a:p>
                  </a:txBody>
                  <a:tcPr>
                    <a:lnL>
                      <a:noFill/>
                    </a:lnL>
                    <a:lnR>
                      <a:noFill/>
                    </a:lnR>
                    <a:lnT cap="flat">
                      <a:noFill/>
                    </a:lnT>
                    <a:lnB cap="flat">
                      <a:noFill/>
                    </a:lnB>
                    <a:lnTlToBr>
                      <a:noFill/>
                    </a:lnTlToBr>
                    <a:lnBlToTr>
                      <a:noFill/>
                    </a:lnBlToTr>
                    <a:noFill/>
                  </a:tcPr>
                </a:tc>
                <a:tc>
                  <a:txBody>
                    <a:bodyPr/>
                    <a:p>
                      <a:pPr>
                        <a:buNone/>
                      </a:pPr>
                      <a:endParaRPr 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en-US"/>
                    </a:p>
                  </a:txBody>
                  <a:tcPr>
                    <a:lnL>
                      <a:noFill/>
                    </a:lnL>
                    <a:lnR>
                      <a:noFill/>
                    </a:lnR>
                    <a:lnT cap="flat">
                      <a:noFill/>
                    </a:lnT>
                    <a:lnB cap="flat">
                      <a:noFill/>
                    </a:lnB>
                    <a:lnTlToBr>
                      <a:noFill/>
                    </a:lnTlToBr>
                    <a:lnBlToTr>
                      <a:noFill/>
                    </a:lnBlToTr>
                    <a:noFill/>
                  </a:tcPr>
                </a:tc>
                <a:tc>
                  <a:txBody>
                    <a:bodyPr/>
                    <a:p>
                      <a:pPr indent="0">
                        <a:buNone/>
                      </a:pPr>
                      <a:endParaRPr lang="en-US"/>
                    </a:p>
                  </a:txBody>
                  <a:tcPr>
                    <a:lnL>
                      <a:noFill/>
                    </a:lnL>
                    <a:lnR cap="flat">
                      <a:noFill/>
                    </a:lnR>
                    <a:lnT cap="flat">
                      <a:noFill/>
                    </a:lnT>
                    <a:lnB cap="flat">
                      <a:noFill/>
                    </a:lnB>
                    <a:lnTlToBr>
                      <a:noFill/>
                    </a:lnTlToBr>
                    <a:lnBlToTr>
                      <a:noFill/>
                    </a:lnBlToTr>
                    <a:noFill/>
                  </a:tcPr>
                </a:tc>
              </a:tr>
            </a:tbl>
          </a:graphicData>
        </a:graphic>
      </p:graphicFrame>
      <p:sp>
        <p:nvSpPr>
          <p:cNvPr id="100" name="Text Box 99"/>
          <p:cNvSpPr txBox="1"/>
          <p:nvPr/>
        </p:nvSpPr>
        <p:spPr>
          <a:xfrm>
            <a:off x="76200" y="228600"/>
            <a:ext cx="11995785" cy="6492875"/>
          </a:xfrm>
          <a:prstGeom prst="rect">
            <a:avLst/>
          </a:prstGeom>
          <a:noFill/>
          <a:ln w="9525">
            <a:noFill/>
          </a:ln>
        </p:spPr>
        <p:txBody>
          <a:bodyPr wrap="square">
            <a:spAutoFit/>
          </a:bodyPr>
          <a:p>
            <a:pPr indent="0" algn="just"/>
            <a:r>
              <a:rPr lang="en-US" sz="2400" b="1">
                <a:solidFill>
                  <a:srgbClr val="FFFF00"/>
                </a:solidFill>
                <a:latin typeface="Times New Roman" panose="02020603050405020304" pitchFamily="18" charset="0"/>
              </a:rPr>
              <a:t>* Liên đoàn thể thao Đông Nam Á</a:t>
            </a:r>
            <a:r>
              <a:rPr lang="en-US" sz="2400" b="0">
                <a:latin typeface="Times New Roman" panose="02020603050405020304" pitchFamily="18" charset="0"/>
              </a:rPr>
              <a:t>	</a:t>
            </a:r>
            <a:r>
              <a:rPr lang="en-US" sz="2800" b="0">
                <a:solidFill>
                  <a:schemeClr val="bg1"/>
                </a:solidFill>
                <a:latin typeface="Times New Roman" panose="02020603050405020304" pitchFamily="18" charset="0"/>
              </a:rPr>
              <a:t>Ngày 22 tháng 5 năm 1958, đại biểu các nước trong khu vực bán đảo Đông Nam Á tham dự Đại hội Thể thao châu Á lần thứ III ở Tokyo (Nhậ Bản), theo đề xuất của Thái Lan, đã nhóm họp và nhất trí thành lập một tổ chức thể thao có tên là Liên đoàn Thể thao bán đảo Đông Nam Á (The South East Asian Penisular Games Federation viết tắt là SEAP Games Federation).</a:t>
            </a:r>
            <a:endParaRPr lang="en-US" sz="2800" b="0">
              <a:solidFill>
                <a:schemeClr val="bg1"/>
              </a:solidFill>
              <a:latin typeface="Times New Roman" panose="02020603050405020304" pitchFamily="18" charset="0"/>
            </a:endParaRPr>
          </a:p>
          <a:p>
            <a:pPr indent="0" algn="just"/>
            <a:r>
              <a:rPr lang="en-US" sz="2800">
                <a:solidFill>
                  <a:schemeClr val="bg1"/>
                </a:solidFill>
                <a:latin typeface="Times New Roman" panose="02020603050405020304" pitchFamily="18" charset="0"/>
                <a:cs typeface="Times New Roman" panose="02020603050405020304" pitchFamily="18" charset="0"/>
              </a:rPr>
              <a:t>	Một năm sau, tháng 6 năm 1959, Liên đoàn Thể thao bán đảo Đông Nam Á chính thức ra đời tai Băng Cốc (Thái Lan). Phiên họp đầu tiên đã thông qua điều lệ của liên đoàn và bầu ban chấp hành. Chủ tịch Olympic Thái Lan lúc đó là ngài Prahat Saruxatiara được bầu là chủ tịch đầu tiên của Ban chấp hành Liên đoàn. Các ủy viên khác bao gồm đại biểu các nước Myanma, Campuchia, Lào, Thái Lan, Malaysia, và miền Nam Việt Nam trước đây. Sáu nước tham dự phiên họp đầu tiên này được coi là những sáng lập viên của liên đoàn. Cũng vì lý do đó mà biểu trưng của liên đoàn là hình tượng 6 vòng tròn màu vàng đan lồng vào với nhau.</a:t>
            </a:r>
            <a:endParaRPr lang="en-US" sz="2800">
              <a:solidFill>
                <a:schemeClr val="bg1"/>
              </a:solidFill>
              <a:latin typeface="Times New Roman" panose="02020603050405020304" pitchFamily="18" charset="0"/>
              <a:cs typeface="Times New Roman" panose="02020603050405020304" pitchFamily="18" charset="0"/>
            </a:endParaRPr>
          </a:p>
          <a:p>
            <a:pPr indent="0" algn="just"/>
            <a:r>
              <a:rPr lang="en-US" sz="2800">
                <a:latin typeface="Times New Roman" panose="02020603050405020304" pitchFamily="18" charset="0"/>
                <a:cs typeface="Times New Roman" panose="02020603050405020304" pitchFamily="18" charset="0"/>
              </a:rPr>
              <a:t>	</a:t>
            </a:r>
            <a:endParaRPr lang="en-US" sz="2800">
              <a:latin typeface="Times New Roman" panose="02020603050405020304" pitchFamily="18" charset="0"/>
              <a:cs typeface="Times New Roman" panose="02020603050405020304" pitchFamily="18"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4" name="Table 3"/>
          <p:cNvGraphicFramePr/>
          <p:nvPr/>
        </p:nvGraphicFramePr>
        <p:xfrm>
          <a:off x="6096000" y="2833052"/>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en-US" b="0"/>
                    </a:p>
                  </a:txBody>
                  <a:tcPr>
                    <a:lnL>
                      <a:noFill/>
                    </a:lnL>
                    <a:lnR>
                      <a:noFill/>
                    </a:lnR>
                    <a:lnT cap="flat">
                      <a:noFill/>
                    </a:lnT>
                    <a:lnB cap="flat">
                      <a:noFill/>
                    </a:lnB>
                    <a:lnTlToBr>
                      <a:noFill/>
                    </a:lnTlToBr>
                    <a:lnBlToTr>
                      <a:noFill/>
                    </a:lnBlToTr>
                    <a:noFill/>
                  </a:tcPr>
                </a:tc>
                <a:tc>
                  <a:txBody>
                    <a:bodyPr/>
                    <a:p>
                      <a:pPr>
                        <a:buNone/>
                      </a:pPr>
                      <a:endParaRPr 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en-US"/>
                    </a:p>
                  </a:txBody>
                  <a:tcPr>
                    <a:lnL>
                      <a:noFill/>
                    </a:lnL>
                    <a:lnR>
                      <a:noFill/>
                    </a:lnR>
                    <a:lnT cap="flat">
                      <a:noFill/>
                    </a:lnT>
                    <a:lnB cap="flat">
                      <a:noFill/>
                    </a:lnB>
                    <a:lnTlToBr>
                      <a:noFill/>
                    </a:lnTlToBr>
                    <a:lnBlToTr>
                      <a:noFill/>
                    </a:lnBlToTr>
                    <a:noFill/>
                  </a:tcPr>
                </a:tc>
                <a:tc>
                  <a:txBody>
                    <a:bodyPr/>
                    <a:p>
                      <a:pPr indent="0">
                        <a:buNone/>
                      </a:pPr>
                      <a:endParaRPr lang="en-US"/>
                    </a:p>
                  </a:txBody>
                  <a:tcPr>
                    <a:lnL>
                      <a:noFill/>
                    </a:lnL>
                    <a:lnR cap="flat">
                      <a:noFill/>
                    </a:lnR>
                    <a:lnT cap="flat">
                      <a:noFill/>
                    </a:lnT>
                    <a:lnB cap="flat">
                      <a:noFill/>
                    </a:lnB>
                    <a:lnTlToBr>
                      <a:noFill/>
                    </a:lnTlToBr>
                    <a:lnBlToTr>
                      <a:noFill/>
                    </a:lnBlToTr>
                    <a:noFill/>
                  </a:tcPr>
                </a:tc>
              </a:tr>
            </a:tbl>
          </a:graphicData>
        </a:graphic>
      </p:graphicFrame>
      <p:sp>
        <p:nvSpPr>
          <p:cNvPr id="100" name="Text Box 99"/>
          <p:cNvSpPr txBox="1"/>
          <p:nvPr/>
        </p:nvSpPr>
        <p:spPr>
          <a:xfrm>
            <a:off x="76200" y="228600"/>
            <a:ext cx="11867515" cy="1753235"/>
          </a:xfrm>
          <a:prstGeom prst="rect">
            <a:avLst/>
          </a:prstGeom>
          <a:noFill/>
          <a:ln w="9525">
            <a:noFill/>
          </a:ln>
        </p:spPr>
        <p:txBody>
          <a:bodyPr wrap="square">
            <a:spAutoFit/>
          </a:bodyPr>
          <a:p>
            <a:pPr indent="0" algn="just"/>
            <a:r>
              <a:rPr lang="en-US" sz="2400" b="1">
                <a:solidFill>
                  <a:srgbClr val="FFFF00"/>
                </a:solidFill>
                <a:latin typeface="Times New Roman" panose="02020603050405020304" pitchFamily="18" charset="0"/>
              </a:rPr>
              <a:t>* Liên đoàn thể thao Đông Nam Á</a:t>
            </a:r>
            <a:endParaRPr lang="en-US" sz="2400" b="0">
              <a:latin typeface="Times New Roman" panose="02020603050405020304" pitchFamily="18" charset="0"/>
            </a:endParaRPr>
          </a:p>
          <a:p>
            <a:pPr indent="0" algn="just"/>
            <a:r>
              <a:rPr lang="en-US" sz="2400">
                <a:latin typeface="Times New Roman" panose="02020603050405020304" pitchFamily="18" charset="0"/>
                <a:cs typeface="Times New Roman" panose="02020603050405020304" pitchFamily="18" charset="0"/>
              </a:rPr>
              <a:t>	</a:t>
            </a:r>
            <a:r>
              <a:rPr lang="en-US" sz="2800">
                <a:solidFill>
                  <a:schemeClr val="bg1"/>
                </a:solidFill>
                <a:latin typeface="Times New Roman" panose="02020603050405020304" pitchFamily="18" charset="0"/>
                <a:cs typeface="Times New Roman" panose="02020603050405020304" pitchFamily="18" charset="0"/>
              </a:rPr>
              <a:t>Singapore đã tham gia thi đấu từ Đại hội Thể thao bán đảo Đông Nam Á lần thứ I (1959). Sau đó, Singapore trở thành thành viên thứ 7 của liên đoàn khi tách ra khởi Malaysia để trở thành một quốc gia độc lập vào ngày  9 tháng 5 năm 1965.</a:t>
            </a:r>
            <a:endParaRPr lang="en-US" sz="2800">
              <a:solidFill>
                <a:schemeClr val="bg1"/>
              </a:solidFill>
              <a:latin typeface="Times New Roman" panose="02020603050405020304" pitchFamily="18" charset="0"/>
              <a:cs typeface="Times New Roman" panose="02020603050405020304" pitchFamily="18" charset="0"/>
            </a:endParaRPr>
          </a:p>
        </p:txBody>
      </p:sp>
      <p:sp>
        <p:nvSpPr>
          <p:cNvPr id="2" name="Text Box 1"/>
          <p:cNvSpPr txBox="1"/>
          <p:nvPr/>
        </p:nvSpPr>
        <p:spPr>
          <a:xfrm>
            <a:off x="221615" y="2209800"/>
            <a:ext cx="11722735" cy="4523105"/>
          </a:xfrm>
          <a:prstGeom prst="rect">
            <a:avLst/>
          </a:prstGeom>
          <a:noFill/>
        </p:spPr>
        <p:txBody>
          <a:bodyPr wrap="square" rtlCol="0" anchor="t">
            <a:spAutoFit/>
          </a:bodyPr>
          <a:p>
            <a:pPr algn="just"/>
            <a:r>
              <a:rPr lang="en-US" sz="3200">
                <a:solidFill>
                  <a:schemeClr val="bg1"/>
                </a:solidFill>
                <a:latin typeface="Times New Roman" panose="02020603050405020304" pitchFamily="18" charset="0"/>
                <a:sym typeface="+mn-ea"/>
              </a:rPr>
              <a:t>Ngày 5 tháng 1 năm 1977 Indonesia và Philippine gia nhập liên đoàn. Sự kiện này dẫn đến việc chấm dứt danh từ “bán đảo” và liên đoàn có tên gọi mới là “Liên đoàn Thể thao Đông Nam Á” (The South East Asian Games Federation viết tắt là SEA Games Federation). Tuy nhiên, biểu trưng của liên đoàn với 6 vòng tròn và thứ tự các đại hội Thể thao Đông Nam Á vẫn được bảo lưu để xác định rằng mục tiêu của liên đoàn vẫn được duy trì và ghi nhận những cống hiến của các quốc gia sáng lập.</a:t>
            </a:r>
            <a:endParaRPr lang="en-US" sz="3200">
              <a:solidFill>
                <a:schemeClr val="bg1"/>
              </a:solidFill>
              <a:latin typeface="Times New Roman" panose="02020603050405020304" pitchFamily="18" charset="0"/>
              <a:sym typeface="+mn-ea"/>
            </a:endParaRPr>
          </a:p>
          <a:p>
            <a:pPr algn="just"/>
            <a:endParaRPr lang="en-US" sz="3200">
              <a:solidFill>
                <a:schemeClr val="bg1"/>
              </a:solidFill>
              <a:latin typeface="Times New Roman" panose="02020603050405020304" pitchFamily="18" charset="0"/>
              <a:sym typeface="+mn-ea"/>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4" name="Table 3"/>
          <p:cNvGraphicFramePr/>
          <p:nvPr/>
        </p:nvGraphicFramePr>
        <p:xfrm>
          <a:off x="6096000" y="2833052"/>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en-US" b="0"/>
                    </a:p>
                  </a:txBody>
                  <a:tcPr>
                    <a:lnL>
                      <a:noFill/>
                    </a:lnL>
                    <a:lnR>
                      <a:noFill/>
                    </a:lnR>
                    <a:lnT cap="flat">
                      <a:noFill/>
                    </a:lnT>
                    <a:lnB cap="flat">
                      <a:noFill/>
                    </a:lnB>
                    <a:lnTlToBr>
                      <a:noFill/>
                    </a:lnTlToBr>
                    <a:lnBlToTr>
                      <a:noFill/>
                    </a:lnBlToTr>
                    <a:noFill/>
                  </a:tcPr>
                </a:tc>
                <a:tc>
                  <a:txBody>
                    <a:bodyPr/>
                    <a:p>
                      <a:pPr>
                        <a:buNone/>
                      </a:pPr>
                      <a:endParaRPr 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en-US"/>
                    </a:p>
                  </a:txBody>
                  <a:tcPr>
                    <a:lnL>
                      <a:noFill/>
                    </a:lnL>
                    <a:lnR>
                      <a:noFill/>
                    </a:lnR>
                    <a:lnT cap="flat">
                      <a:noFill/>
                    </a:lnT>
                    <a:lnB cap="flat">
                      <a:noFill/>
                    </a:lnB>
                    <a:lnTlToBr>
                      <a:noFill/>
                    </a:lnTlToBr>
                    <a:lnBlToTr>
                      <a:noFill/>
                    </a:lnBlToTr>
                    <a:noFill/>
                  </a:tcPr>
                </a:tc>
                <a:tc>
                  <a:txBody>
                    <a:bodyPr/>
                    <a:p>
                      <a:pPr indent="0">
                        <a:buNone/>
                      </a:pPr>
                      <a:endParaRPr lang="en-US"/>
                    </a:p>
                  </a:txBody>
                  <a:tcPr>
                    <a:lnL>
                      <a:noFill/>
                    </a:lnL>
                    <a:lnR cap="flat">
                      <a:noFill/>
                    </a:lnR>
                    <a:lnT cap="flat">
                      <a:noFill/>
                    </a:lnT>
                    <a:lnB cap="flat">
                      <a:noFill/>
                    </a:lnB>
                    <a:lnTlToBr>
                      <a:noFill/>
                    </a:lnTlToBr>
                    <a:lnBlToTr>
                      <a:noFill/>
                    </a:lnBlToTr>
                    <a:noFill/>
                  </a:tcPr>
                </a:tc>
              </a:tr>
            </a:tbl>
          </a:graphicData>
        </a:graphic>
      </p:graphicFrame>
      <p:sp>
        <p:nvSpPr>
          <p:cNvPr id="2" name="Text Box 1"/>
          <p:cNvSpPr txBox="1"/>
          <p:nvPr/>
        </p:nvSpPr>
        <p:spPr>
          <a:xfrm>
            <a:off x="100965" y="304800"/>
            <a:ext cx="11990070" cy="6000750"/>
          </a:xfrm>
          <a:prstGeom prst="rect">
            <a:avLst/>
          </a:prstGeom>
          <a:noFill/>
          <a:ln w="9525">
            <a:noFill/>
          </a:ln>
        </p:spPr>
        <p:txBody>
          <a:bodyPr wrap="square">
            <a:spAutoFit/>
          </a:bodyPr>
          <a:p>
            <a:pPr indent="359410"/>
            <a:r>
              <a:rPr lang="en-US" sz="3200" b="0">
                <a:solidFill>
                  <a:schemeClr val="bg1"/>
                </a:solidFill>
                <a:latin typeface="Times New Roman" panose="02020603050405020304" pitchFamily="18" charset="0"/>
              </a:rPr>
              <a:t>	Những cuộc chiến tranh ở bán đảo Đông Dương đã chấm dứt từ năm 1975 nhưng do những bất đồng về quyền đại diện của Campuchia đến SEA Games 15 (Kuala Lumpur 1989) Việt Nam và Lào mới trở lại tham dự, nâng tổng số thành viên lên tới 9 đoàn, đông nhất trong lịch sử SEA Games tính đến thời điểm đó.</a:t>
            </a:r>
            <a:endParaRPr lang="en-US" sz="3200" b="0">
              <a:solidFill>
                <a:schemeClr val="bg1"/>
              </a:solidFill>
              <a:latin typeface="Times New Roman" panose="02020603050405020304" pitchFamily="18" charset="0"/>
            </a:endParaRPr>
          </a:p>
          <a:p>
            <a:pPr indent="359410"/>
            <a:r>
              <a:rPr lang="en-US" sz="3200" b="0">
                <a:solidFill>
                  <a:schemeClr val="bg1"/>
                </a:solidFill>
                <a:latin typeface="Times New Roman" panose="02020603050405020304" pitchFamily="18" charset="0"/>
              </a:rPr>
              <a:t>	Sau khi Campuchia thành lập Chính phủ liên hợp và được phục hồi quyền đại diện tại các tổ chức quốc tế và khu vực, SEA Games 18 được tổ chức ở Chiang Mai – Thái Lan 1995 lần đầu tiên tập họp đủ 10 quốc gia các nước Đông Nam Á. Theo nghị quyết của phiên hoph Hội đồng Liên đoàn Thể thao Đông Nam Á ngày 19 tháng 5 năm 1998 ở Brunie, đã đề nghị thiết kế lại biểu trưng của liên đoàn từ 6 vòng tròn thành 10 vòng tròn.</a:t>
            </a:r>
            <a:endParaRPr lang="en-US" sz="3200" b="0">
              <a:solidFill>
                <a:schemeClr val="bg1"/>
              </a:solidFill>
              <a:latin typeface="Times New Roman" panose="02020603050405020304" pitchFamily="18"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4" name="Table 3"/>
          <p:cNvGraphicFramePr/>
          <p:nvPr/>
        </p:nvGraphicFramePr>
        <p:xfrm>
          <a:off x="6096000" y="2833052"/>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en-US" b="0"/>
                    </a:p>
                  </a:txBody>
                  <a:tcPr>
                    <a:lnL>
                      <a:noFill/>
                    </a:lnL>
                    <a:lnR>
                      <a:noFill/>
                    </a:lnR>
                    <a:lnT cap="flat">
                      <a:noFill/>
                    </a:lnT>
                    <a:lnB cap="flat">
                      <a:noFill/>
                    </a:lnB>
                    <a:lnTlToBr>
                      <a:noFill/>
                    </a:lnTlToBr>
                    <a:lnBlToTr>
                      <a:noFill/>
                    </a:lnBlToTr>
                    <a:noFill/>
                  </a:tcPr>
                </a:tc>
                <a:tc>
                  <a:txBody>
                    <a:bodyPr/>
                    <a:p>
                      <a:pPr>
                        <a:buNone/>
                      </a:pPr>
                      <a:endParaRPr 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en-US"/>
                    </a:p>
                  </a:txBody>
                  <a:tcPr>
                    <a:lnL>
                      <a:noFill/>
                    </a:lnL>
                    <a:lnR>
                      <a:noFill/>
                    </a:lnR>
                    <a:lnT cap="flat">
                      <a:noFill/>
                    </a:lnT>
                    <a:lnB cap="flat">
                      <a:noFill/>
                    </a:lnB>
                    <a:lnTlToBr>
                      <a:noFill/>
                    </a:lnTlToBr>
                    <a:lnBlToTr>
                      <a:noFill/>
                    </a:lnBlToTr>
                    <a:noFill/>
                  </a:tcPr>
                </a:tc>
                <a:tc>
                  <a:txBody>
                    <a:bodyPr/>
                    <a:p>
                      <a:pPr indent="0">
                        <a:buNone/>
                      </a:pPr>
                      <a:endParaRPr lang="en-US"/>
                    </a:p>
                  </a:txBody>
                  <a:tcPr>
                    <a:lnL>
                      <a:noFill/>
                    </a:lnL>
                    <a:lnR cap="flat">
                      <a:noFill/>
                    </a:lnR>
                    <a:lnT cap="flat">
                      <a:noFill/>
                    </a:lnT>
                    <a:lnB cap="flat">
                      <a:noFill/>
                    </a:lnB>
                    <a:lnTlToBr>
                      <a:noFill/>
                    </a:lnTlToBr>
                    <a:lnBlToTr>
                      <a:noFill/>
                    </a:lnBlToTr>
                    <a:noFill/>
                  </a:tcPr>
                </a:tc>
              </a:tr>
            </a:tbl>
          </a:graphicData>
        </a:graphic>
      </p:graphicFrame>
      <p:pic>
        <p:nvPicPr>
          <p:cNvPr id="9" name="image5.png"/>
          <p:cNvPicPr>
            <a:picLocks noChangeAspect="1"/>
          </p:cNvPicPr>
          <p:nvPr/>
        </p:nvPicPr>
        <p:blipFill>
          <a:blip r:embed="rId1" cstate="print"/>
          <a:stretch>
            <a:fillRect/>
          </a:stretch>
        </p:blipFill>
        <p:spPr>
          <a:xfrm>
            <a:off x="3277235" y="3701415"/>
            <a:ext cx="5879465" cy="2058670"/>
          </a:xfrm>
          <a:prstGeom prst="rect">
            <a:avLst/>
          </a:prstGeom>
        </p:spPr>
      </p:pic>
      <p:graphicFrame>
        <p:nvGraphicFramePr>
          <p:cNvPr id="5" name="Table 4"/>
          <p:cNvGraphicFramePr/>
          <p:nvPr/>
        </p:nvGraphicFramePr>
        <p:xfrm>
          <a:off x="5105400" y="4907280"/>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en-US" b="0"/>
                    </a:p>
                  </a:txBody>
                  <a:tcPr>
                    <a:lnL>
                      <a:noFill/>
                    </a:lnL>
                    <a:lnR>
                      <a:noFill/>
                    </a:lnR>
                    <a:lnT cap="flat">
                      <a:noFill/>
                    </a:lnT>
                    <a:lnB cap="flat">
                      <a:noFill/>
                    </a:lnB>
                    <a:lnTlToBr>
                      <a:noFill/>
                    </a:lnTlToBr>
                    <a:lnBlToTr>
                      <a:noFill/>
                    </a:lnBlToTr>
                    <a:noFill/>
                  </a:tcPr>
                </a:tc>
                <a:tc>
                  <a:txBody>
                    <a:bodyPr/>
                    <a:p>
                      <a:pPr>
                        <a:buNone/>
                      </a:pPr>
                      <a:endParaRPr 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en-US"/>
                    </a:p>
                  </a:txBody>
                  <a:tcPr>
                    <a:lnL>
                      <a:noFill/>
                    </a:lnL>
                    <a:lnR>
                      <a:noFill/>
                    </a:lnR>
                    <a:lnT cap="flat">
                      <a:noFill/>
                    </a:lnT>
                    <a:lnB cap="flat">
                      <a:noFill/>
                    </a:lnB>
                    <a:lnTlToBr>
                      <a:noFill/>
                    </a:lnTlToBr>
                    <a:lnBlToTr>
                      <a:noFill/>
                    </a:lnBlToTr>
                    <a:noFill/>
                  </a:tcPr>
                </a:tc>
                <a:tc>
                  <a:txBody>
                    <a:bodyPr/>
                    <a:p>
                      <a:pPr indent="0">
                        <a:buNone/>
                      </a:pPr>
                      <a:endParaRPr lang="en-US"/>
                    </a:p>
                  </a:txBody>
                  <a:tcPr>
                    <a:lnL>
                      <a:noFill/>
                    </a:lnL>
                    <a:lnR cap="flat">
                      <a:noFill/>
                    </a:lnR>
                    <a:lnT cap="flat">
                      <a:noFill/>
                    </a:lnT>
                    <a:lnB cap="flat">
                      <a:noFill/>
                    </a:lnB>
                    <a:lnTlToBr>
                      <a:noFill/>
                    </a:lnTlToBr>
                    <a:lnBlToTr>
                      <a:noFill/>
                    </a:lnBlToTr>
                    <a:noFill/>
                  </a:tcPr>
                </a:tc>
              </a:tr>
            </a:tbl>
          </a:graphicData>
        </a:graphic>
      </p:graphicFrame>
      <p:sp>
        <p:nvSpPr>
          <p:cNvPr id="100" name="Text Box 99"/>
          <p:cNvSpPr txBox="1"/>
          <p:nvPr/>
        </p:nvSpPr>
        <p:spPr>
          <a:xfrm>
            <a:off x="2819400" y="6248400"/>
            <a:ext cx="7313295" cy="460375"/>
          </a:xfrm>
          <a:prstGeom prst="rect">
            <a:avLst/>
          </a:prstGeom>
          <a:noFill/>
          <a:ln w="9525">
            <a:noFill/>
          </a:ln>
        </p:spPr>
        <p:txBody>
          <a:bodyPr wrap="square">
            <a:spAutoFit/>
          </a:bodyPr>
          <a:p>
            <a:pPr indent="0" algn="ctr"/>
            <a:r>
              <a:rPr lang="en-US" sz="2400" b="0" i="1">
                <a:latin typeface="Times New Roman" panose="02020603050405020304" pitchFamily="18" charset="0"/>
              </a:rPr>
              <a:t>(Biểu tượng của liên đoàn Thể thao Đông Nam Á)</a:t>
            </a:r>
            <a:endParaRPr lang="en-US" sz="2400"/>
          </a:p>
        </p:txBody>
      </p:sp>
      <p:sp>
        <p:nvSpPr>
          <p:cNvPr id="7" name="Text Box 6"/>
          <p:cNvSpPr txBox="1"/>
          <p:nvPr/>
        </p:nvSpPr>
        <p:spPr>
          <a:xfrm>
            <a:off x="381000" y="152400"/>
            <a:ext cx="11605895" cy="3046095"/>
          </a:xfrm>
          <a:prstGeom prst="rect">
            <a:avLst/>
          </a:prstGeom>
          <a:noFill/>
          <a:ln w="9525">
            <a:noFill/>
          </a:ln>
        </p:spPr>
        <p:txBody>
          <a:bodyPr wrap="square">
            <a:spAutoFit/>
          </a:bodyPr>
          <a:p>
            <a:pPr indent="0" algn="just"/>
            <a:r>
              <a:rPr lang="en-US" sz="2400" b="0">
                <a:latin typeface="Times New Roman" panose="02020603050405020304" pitchFamily="18" charset="0"/>
              </a:rPr>
              <a:t>	</a:t>
            </a:r>
            <a:r>
              <a:rPr lang="en-US" sz="2400" b="0">
                <a:solidFill>
                  <a:schemeClr val="tx1"/>
                </a:solidFill>
                <a:latin typeface="Times New Roman" panose="02020603050405020304" pitchFamily="18" charset="0"/>
              </a:rPr>
              <a:t>Biểu tượng của Liên đoàn thể thao Đông Nam Á là 6 vòng tròn màu vàng nhạt gắn vào nhau. Đến Đại hội thể thao Đông Nam Á lần thứ 20 năm 1999 tổ chức ở Brunei Darussalam, Hội đồng Olympic Brunei Darussalam đề nghị sửa đổi biểu tượng của Liên đoàn thể thao Đông Nam Á từ 6 vòng tròn thành 10 vòng tròn màu vàng nhạt gắn vào nhau vì từ năm 1995 đã có thêm 4 nước Đông Nam Á tham dự SEA Games. Kể từ đó biểu tượng 10 vòng tròn màu vàng nhạt gắn vào nhau tượng trưng cho tình đoàn kết, tình yêu thương giữa các dân tộc trong khu vực Đông Nam Á được lấy làm biểu tượng chính thức cho Liên đoàn thể thao Đông Nam Á.</a:t>
            </a:r>
            <a:endParaRPr lang="en-US" sz="2400" b="0">
              <a:solidFill>
                <a:schemeClr val="tx1"/>
              </a:solidFill>
              <a:latin typeface="Times New Roman" panose="02020603050405020304" pitchFamily="18"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4" name="Table 3"/>
          <p:cNvGraphicFramePr/>
          <p:nvPr/>
        </p:nvGraphicFramePr>
        <p:xfrm>
          <a:off x="6096000" y="2833052"/>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en-US" b="0"/>
                    </a:p>
                  </a:txBody>
                  <a:tcPr>
                    <a:lnL>
                      <a:noFill/>
                    </a:lnL>
                    <a:lnR>
                      <a:noFill/>
                    </a:lnR>
                    <a:lnT cap="flat">
                      <a:noFill/>
                    </a:lnT>
                    <a:lnB cap="flat">
                      <a:noFill/>
                    </a:lnB>
                    <a:lnTlToBr>
                      <a:noFill/>
                    </a:lnTlToBr>
                    <a:lnBlToTr>
                      <a:noFill/>
                    </a:lnBlToTr>
                    <a:noFill/>
                  </a:tcPr>
                </a:tc>
                <a:tc>
                  <a:txBody>
                    <a:bodyPr/>
                    <a:p>
                      <a:pPr>
                        <a:buNone/>
                      </a:pPr>
                      <a:endParaRPr 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en-US"/>
                    </a:p>
                  </a:txBody>
                  <a:tcPr>
                    <a:lnL>
                      <a:noFill/>
                    </a:lnL>
                    <a:lnR>
                      <a:noFill/>
                    </a:lnR>
                    <a:lnT cap="flat">
                      <a:noFill/>
                    </a:lnT>
                    <a:lnB cap="flat">
                      <a:noFill/>
                    </a:lnB>
                    <a:lnTlToBr>
                      <a:noFill/>
                    </a:lnTlToBr>
                    <a:lnBlToTr>
                      <a:noFill/>
                    </a:lnBlToTr>
                    <a:noFill/>
                  </a:tcPr>
                </a:tc>
                <a:tc>
                  <a:txBody>
                    <a:bodyPr/>
                    <a:p>
                      <a:pPr indent="0">
                        <a:buNone/>
                      </a:pPr>
                      <a:endParaRPr lang="en-US"/>
                    </a:p>
                  </a:txBody>
                  <a:tcPr>
                    <a:lnL>
                      <a:noFill/>
                    </a:lnL>
                    <a:lnR cap="flat">
                      <a:noFill/>
                    </a:lnR>
                    <a:lnT cap="flat">
                      <a:noFill/>
                    </a:lnT>
                    <a:lnB cap="flat">
                      <a:noFill/>
                    </a:lnB>
                    <a:lnTlToBr>
                      <a:noFill/>
                    </a:lnTlToBr>
                    <a:lnBlToTr>
                      <a:noFill/>
                    </a:lnBlToTr>
                    <a:noFill/>
                  </a:tcPr>
                </a:tc>
              </a:tr>
            </a:tbl>
          </a:graphicData>
        </a:graphic>
      </p:graphicFrame>
      <p:graphicFrame>
        <p:nvGraphicFramePr>
          <p:cNvPr id="5" name="Table 4"/>
          <p:cNvGraphicFramePr/>
          <p:nvPr/>
        </p:nvGraphicFramePr>
        <p:xfrm>
          <a:off x="5105400" y="4907280"/>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en-US" b="0"/>
                    </a:p>
                  </a:txBody>
                  <a:tcPr>
                    <a:lnL>
                      <a:noFill/>
                    </a:lnL>
                    <a:lnR>
                      <a:noFill/>
                    </a:lnR>
                    <a:lnT cap="flat">
                      <a:noFill/>
                    </a:lnT>
                    <a:lnB cap="flat">
                      <a:noFill/>
                    </a:lnB>
                    <a:lnTlToBr>
                      <a:noFill/>
                    </a:lnTlToBr>
                    <a:lnBlToTr>
                      <a:noFill/>
                    </a:lnBlToTr>
                    <a:noFill/>
                  </a:tcPr>
                </a:tc>
                <a:tc>
                  <a:txBody>
                    <a:bodyPr/>
                    <a:p>
                      <a:pPr>
                        <a:buNone/>
                      </a:pPr>
                      <a:endParaRPr 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en-US"/>
                    </a:p>
                  </a:txBody>
                  <a:tcPr>
                    <a:lnL>
                      <a:noFill/>
                    </a:lnL>
                    <a:lnR>
                      <a:noFill/>
                    </a:lnR>
                    <a:lnT cap="flat">
                      <a:noFill/>
                    </a:lnT>
                    <a:lnB cap="flat">
                      <a:noFill/>
                    </a:lnB>
                    <a:lnTlToBr>
                      <a:noFill/>
                    </a:lnTlToBr>
                    <a:lnBlToTr>
                      <a:noFill/>
                    </a:lnBlToTr>
                    <a:noFill/>
                  </a:tcPr>
                </a:tc>
                <a:tc>
                  <a:txBody>
                    <a:bodyPr/>
                    <a:p>
                      <a:pPr indent="0">
                        <a:buNone/>
                      </a:pPr>
                      <a:endParaRPr lang="en-US"/>
                    </a:p>
                  </a:txBody>
                  <a:tcPr>
                    <a:lnL>
                      <a:noFill/>
                    </a:lnL>
                    <a:lnR cap="flat">
                      <a:noFill/>
                    </a:lnR>
                    <a:lnT cap="flat">
                      <a:noFill/>
                    </a:lnT>
                    <a:lnB cap="flat">
                      <a:noFill/>
                    </a:lnB>
                    <a:lnTlToBr>
                      <a:noFill/>
                    </a:lnTlToBr>
                    <a:lnBlToTr>
                      <a:noFill/>
                    </a:lnBlToTr>
                    <a:noFill/>
                  </a:tcPr>
                </a:tc>
              </a:tr>
            </a:tbl>
          </a:graphicData>
        </a:graphic>
      </p:graphicFrame>
      <p:sp>
        <p:nvSpPr>
          <p:cNvPr id="100" name="Text Box 99"/>
          <p:cNvSpPr txBox="1"/>
          <p:nvPr/>
        </p:nvSpPr>
        <p:spPr>
          <a:xfrm>
            <a:off x="1828800" y="5943600"/>
            <a:ext cx="7313295" cy="460375"/>
          </a:xfrm>
          <a:prstGeom prst="rect">
            <a:avLst/>
          </a:prstGeom>
          <a:noFill/>
          <a:ln w="9525">
            <a:noFill/>
          </a:ln>
        </p:spPr>
        <p:txBody>
          <a:bodyPr wrap="square">
            <a:spAutoFit/>
          </a:bodyPr>
          <a:p>
            <a:pPr indent="0" algn="ctr"/>
            <a:r>
              <a:rPr lang="en-US" sz="2400" b="0" i="1">
                <a:latin typeface="Times New Roman" panose="02020603050405020304" pitchFamily="18" charset="0"/>
              </a:rPr>
              <a:t>(Cờ liên đoàn Thể thao Đông Nam Á)</a:t>
            </a:r>
            <a:endParaRPr lang="en-US" sz="2400"/>
          </a:p>
        </p:txBody>
      </p:sp>
      <p:sp>
        <p:nvSpPr>
          <p:cNvPr id="2" name="Text Box 1"/>
          <p:cNvSpPr txBox="1"/>
          <p:nvPr/>
        </p:nvSpPr>
        <p:spPr>
          <a:xfrm>
            <a:off x="304800" y="4445"/>
            <a:ext cx="11745595" cy="2553335"/>
          </a:xfrm>
          <a:prstGeom prst="rect">
            <a:avLst/>
          </a:prstGeom>
          <a:noFill/>
          <a:ln w="9525">
            <a:noFill/>
          </a:ln>
        </p:spPr>
        <p:txBody>
          <a:bodyPr wrap="square">
            <a:spAutoFit/>
          </a:bodyPr>
          <a:p>
            <a:pPr indent="0"/>
            <a:r>
              <a:rPr lang="en-US" sz="3200" b="1" i="1">
                <a:solidFill>
                  <a:srgbClr val="FF0000"/>
                </a:solidFill>
                <a:latin typeface="Times New Roman" panose="02020603050405020304" pitchFamily="18" charset="0"/>
              </a:rPr>
              <a:t>Cờ của Liên đoàn thể thao Đông Nam Á:</a:t>
            </a:r>
            <a:endParaRPr lang="en-US" sz="3200" b="0">
              <a:solidFill>
                <a:srgbClr val="FF0000"/>
              </a:solidFill>
              <a:latin typeface="Times New Roman" panose="02020603050405020304" pitchFamily="18" charset="0"/>
            </a:endParaRPr>
          </a:p>
          <a:p>
            <a:pPr indent="0"/>
            <a:r>
              <a:rPr lang="en-US" sz="3200" b="0">
                <a:latin typeface="Times New Roman" panose="02020603050405020304" pitchFamily="18" charset="0"/>
              </a:rPr>
              <a:t>	Cờ của Liên đoàn thể thao Đông Nam Á có nền màu xanh lơ, chiều rộng bằng 2/3 chiều dài, màu xanh lơ tượng trưng cho trời biển bao la bao bọc vùng Đông Nam Á của 10 nước thành viên, ở giữa có gắn biểu tượng của liên đoàn.</a:t>
            </a:r>
            <a:endParaRPr lang="en-US" sz="3200"/>
          </a:p>
        </p:txBody>
      </p:sp>
      <p:pic>
        <p:nvPicPr>
          <p:cNvPr id="3" name="Picture 2"/>
          <p:cNvPicPr/>
          <p:nvPr/>
        </p:nvPicPr>
        <p:blipFill>
          <a:blip r:embed="rId1"/>
          <a:stretch>
            <a:fillRect/>
          </a:stretch>
        </p:blipFill>
        <p:spPr>
          <a:xfrm>
            <a:off x="2438400" y="2756535"/>
            <a:ext cx="6315710" cy="2882265"/>
          </a:xfrm>
          <a:prstGeom prst="rect">
            <a:avLst/>
          </a:prstGeom>
          <a:noFill/>
          <a:ln w="9525">
            <a:noFill/>
          </a:ln>
        </p:spPr>
      </p:pic>
    </p:spTree>
  </p:cSld>
  <p:clrMapOvr>
    <a:masterClrMapping/>
  </p:clrMapOvr>
</p:sld>
</file>

<file path=ppt/theme/theme1.xml><?xml version="1.0" encoding="utf-8"?>
<a:theme xmlns:a="http://schemas.openxmlformats.org/drawingml/2006/main" name="Flow">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59060</Words>
  <Application>WPS Presentation</Application>
  <PresentationFormat>Widescreen</PresentationFormat>
  <Paragraphs>1458</Paragraphs>
  <Slides>100</Slides>
  <Notes>25</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100</vt:i4>
      </vt:variant>
    </vt:vector>
  </HeadingPairs>
  <TitlesOfParts>
    <vt:vector size="109" baseType="lpstr">
      <vt:lpstr>Arial</vt:lpstr>
      <vt:lpstr>SimSun</vt:lpstr>
      <vt:lpstr>Wingdings</vt:lpstr>
      <vt:lpstr>Times New Roman</vt:lpstr>
      <vt:lpstr>Calibri</vt:lpstr>
      <vt:lpstr>Microsoft YaHei</vt:lpstr>
      <vt:lpstr>Arial Unicode MS</vt:lpstr>
      <vt:lpstr>Calibri Light</vt:lpstr>
      <vt:lpstr>Flow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truonggiang</dc:creator>
  <cp:lastModifiedBy>hi</cp:lastModifiedBy>
  <cp:revision>73</cp:revision>
  <dcterms:created xsi:type="dcterms:W3CDTF">2015-12-15T13:35:00Z</dcterms:created>
  <dcterms:modified xsi:type="dcterms:W3CDTF">2022-11-25T00:18:33Z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89AA5D1B49194F6ABFC6D333268D4BB7</vt:lpwstr>
  </property>
  <property fmtid="{D5CDD505-2E9C-101B-9397-08002B2CF9AE}" pid="3" name="KSOProductBuildVer">
    <vt:lpwstr>1033-11.2.0.11341</vt:lpwstr>
  </property>
</Properties>
</file>